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  <p:sldMasterId id="2147483666" r:id="rId6"/>
  </p:sldMasterIdLst>
  <p:sldIdLst>
    <p:sldId id="261" r:id="rId7"/>
    <p:sldId id="286" r:id="rId8"/>
    <p:sldId id="285" r:id="rId9"/>
    <p:sldId id="288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618D"/>
    <a:srgbClr val="B41D8E"/>
    <a:srgbClr val="ED1B36"/>
    <a:srgbClr val="00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D42EB-2709-BED3-0D92-700D160771CE}" v="746" dt="2020-12-06T03:04:26.084"/>
    <p1510:client id="{53E5619B-0255-4CF8-83EB-F612488744D4}" v="33" dt="2020-12-06T00:57:05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87824" y="1772816"/>
            <a:ext cx="5688632" cy="938535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2987675" y="5805488"/>
            <a:ext cx="5832475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ekst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grafik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3059113" y="1773238"/>
            <a:ext cx="5761037" cy="4319587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pl-PL" noProof="0"/>
          </a:p>
        </p:txBody>
      </p:sp>
      <p:sp>
        <p:nvSpPr>
          <p:cNvPr id="8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krótkim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87824" y="1700808"/>
            <a:ext cx="5760640" cy="4536504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Font typeface="Arial" pitchFamily="34" charset="0"/>
              <a:buChar char="•"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  <p:sp>
        <p:nvSpPr>
          <p:cNvPr id="4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niestandardowy z nagłów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4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87824" y="1772816"/>
            <a:ext cx="5688632" cy="938535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2987675" y="5805488"/>
            <a:ext cx="5832475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2000">
                <a:solidFill>
                  <a:srgbClr val="002D6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niestandardowy bez nagłów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8" descr="Prezentacja_ogólnouniwersytecka_slaj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333375"/>
            <a:ext cx="91408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az 8" descr="Prezentacja_ogólna_slajd2_z linią nagłówkową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775" y="333375"/>
            <a:ext cx="86582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6" descr="Prezentacja_ogólna_slajd2_bez linii nagłówkowej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" y="333375"/>
            <a:ext cx="8658225" cy="626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michalina.labiszak@amu.edu.p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ctrTitle"/>
          </p:nvPr>
        </p:nvSpPr>
        <p:spPr bwMode="auto">
          <a:xfrm>
            <a:off x="1068166" y="1619794"/>
            <a:ext cx="7176242" cy="25814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pl-PL" sz="6600" b="1" dirty="0">
                <a:latin typeface="+mj-lt"/>
                <a:cs typeface="Arial" charset="0"/>
              </a:rPr>
            </a:br>
            <a:br>
              <a:rPr lang="pl-PL" sz="6600" b="1" dirty="0">
                <a:latin typeface="+mj-lt"/>
                <a:cs typeface="Arial" charset="0"/>
              </a:rPr>
            </a:br>
            <a:r>
              <a:rPr lang="pl-PL" sz="3200" dirty="0">
                <a:latin typeface="+mj-lt"/>
                <a:cs typeface="Arial"/>
              </a:rPr>
              <a:t> </a:t>
            </a:r>
            <a:br>
              <a:rPr lang="pl-PL" sz="3200" dirty="0">
                <a:latin typeface="+mj-lt"/>
                <a:cs typeface="Arial" charset="0"/>
              </a:rPr>
            </a:br>
            <a:endParaRPr lang="pl-PL" sz="3200" b="1" dirty="0">
              <a:latin typeface="+mj-lt"/>
              <a:cs typeface="Arial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3131840" y="3501008"/>
            <a:ext cx="5112568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pl-PL" sz="2000" b="0" i="0" u="none" strike="noStrike" kern="1200" cap="none" spc="0" normalizeH="0" baseline="0" noProof="0">
              <a:ln>
                <a:noFill/>
              </a:ln>
              <a:solidFill>
                <a:srgbClr val="002D6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070" y="1619794"/>
            <a:ext cx="4949904" cy="2317312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446070" y="3937106"/>
            <a:ext cx="7419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spc="10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Badanie </a:t>
            </a:r>
            <a:r>
              <a:rPr lang="en-US" sz="3600" dirty="0" err="1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reputacyjne</a:t>
            </a:r>
            <a:br>
              <a:rPr lang="pl-PL" sz="3600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i="1" spc="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</a:t>
            </a:r>
            <a:r>
              <a:rPr lang="en-US" sz="3600" b="1" i="1" spc="-409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1" spc="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Higher </a:t>
            </a:r>
            <a:r>
              <a:rPr lang="en-US" sz="3600" b="1" i="1" spc="-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 </a:t>
            </a:r>
            <a:endParaRPr lang="pl-PL" sz="3600" b="1" i="1" spc="-5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i="1" spc="-1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World </a:t>
            </a:r>
            <a:r>
              <a:rPr lang="en-US" sz="3600" b="1" i="1" spc="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en-US" sz="3600" b="1" i="1" spc="-31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1" spc="5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Rankings</a:t>
            </a:r>
            <a:endParaRPr lang="pl-PL" sz="360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ctrTitle"/>
          </p:nvPr>
        </p:nvSpPr>
        <p:spPr bwMode="auto">
          <a:xfrm>
            <a:off x="3692434" y="692696"/>
            <a:ext cx="5451565" cy="7200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200" b="1" dirty="0">
                <a:solidFill>
                  <a:srgbClr val="4D618D"/>
                </a:solidFill>
                <a:latin typeface="+mj-lt"/>
                <a:cs typeface="Arial" charset="0"/>
              </a:rPr>
              <a:t>Etapy badania </a:t>
            </a:r>
            <a:r>
              <a:rPr lang="pl-PL" sz="3200" b="1" dirty="0" err="1">
                <a:solidFill>
                  <a:srgbClr val="4D618D"/>
                </a:solidFill>
                <a:latin typeface="+mj-lt"/>
                <a:cs typeface="Arial" charset="0"/>
              </a:rPr>
              <a:t>reputacyjnego</a:t>
            </a:r>
            <a:endParaRPr lang="pl-PL" sz="3200" b="1" dirty="0">
              <a:solidFill>
                <a:srgbClr val="4D618D"/>
              </a:solidFill>
              <a:latin typeface="+mj-lt"/>
              <a:cs typeface="Arial" charset="0"/>
            </a:endParaRPr>
          </a:p>
        </p:txBody>
      </p:sp>
      <p:sp>
        <p:nvSpPr>
          <p:cNvPr id="20" name="object 5"/>
          <p:cNvSpPr/>
          <p:nvPr/>
        </p:nvSpPr>
        <p:spPr>
          <a:xfrm>
            <a:off x="2469660" y="1614011"/>
            <a:ext cx="3124815" cy="975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sz="2400" b="1" dirty="0">
              <a:solidFill>
                <a:srgbClr val="4D618D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2803947" y="1635487"/>
            <a:ext cx="2790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Zaproszenie do wzięcia udziału </a:t>
            </a:r>
          </a:p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w ankiecie przesyłane jest </a:t>
            </a:r>
          </a:p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do losowo wybranych respondentów z bazy </a:t>
            </a:r>
            <a:r>
              <a:rPr lang="pl-PL" sz="1400" dirty="0" err="1">
                <a:solidFill>
                  <a:srgbClr val="4D618D"/>
                </a:solidFill>
                <a:latin typeface="+mj-lt"/>
              </a:rPr>
              <a:t>Scopus</a:t>
            </a:r>
            <a:r>
              <a:rPr lang="pl-PL" sz="1400" dirty="0">
                <a:solidFill>
                  <a:srgbClr val="4D618D"/>
                </a:solidFill>
                <a:latin typeface="+mj-lt"/>
              </a:rPr>
              <a:t>.</a:t>
            </a:r>
          </a:p>
        </p:txBody>
      </p:sp>
      <p:sp>
        <p:nvSpPr>
          <p:cNvPr id="17" name="object 5"/>
          <p:cNvSpPr/>
          <p:nvPr/>
        </p:nvSpPr>
        <p:spPr>
          <a:xfrm>
            <a:off x="4033611" y="2814936"/>
            <a:ext cx="4639979" cy="975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sz="2400" b="1" dirty="0">
              <a:solidFill>
                <a:srgbClr val="4D618D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4359063" y="2897994"/>
            <a:ext cx="4143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Respondenci otrzymują zaproszenie. Badanie trwa </a:t>
            </a:r>
          </a:p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ok. 4 miesiące. Ankieta przychodzi z adresu:</a:t>
            </a:r>
          </a:p>
        </p:txBody>
      </p:sp>
      <p:sp>
        <p:nvSpPr>
          <p:cNvPr id="23" name="object 5"/>
          <p:cNvSpPr/>
          <p:nvPr/>
        </p:nvSpPr>
        <p:spPr>
          <a:xfrm>
            <a:off x="2469660" y="4015861"/>
            <a:ext cx="3124815" cy="975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sz="2400" b="1" dirty="0">
              <a:solidFill>
                <a:srgbClr val="4D618D"/>
              </a:solidFill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2683862" y="4112796"/>
            <a:ext cx="28295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W trakcie badania przesyłane są co najmniej 2 przypomnienia. Pierwsze po dwóch tygodniach od nadania.</a:t>
            </a:r>
          </a:p>
        </p:txBody>
      </p:sp>
      <p:sp>
        <p:nvSpPr>
          <p:cNvPr id="25" name="object 5"/>
          <p:cNvSpPr/>
          <p:nvPr/>
        </p:nvSpPr>
        <p:spPr>
          <a:xfrm>
            <a:off x="4049338" y="5216786"/>
            <a:ext cx="4624252" cy="975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sz="2400" b="1" dirty="0">
              <a:solidFill>
                <a:srgbClr val="4D618D"/>
              </a:solidFill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4388835" y="5418021"/>
            <a:ext cx="4129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>
                <a:solidFill>
                  <a:srgbClr val="4D618D"/>
                </a:solidFill>
                <a:latin typeface="+mj-lt"/>
              </a:rPr>
              <a:t>Po zakończeniu badań wyniki przekazywane są do zespołu Times </a:t>
            </a:r>
            <a:r>
              <a:rPr lang="pl-PL" sz="1400" dirty="0" err="1">
                <a:solidFill>
                  <a:srgbClr val="4D618D"/>
                </a:solidFill>
                <a:latin typeface="+mj-lt"/>
              </a:rPr>
              <a:t>Higher</a:t>
            </a:r>
            <a:r>
              <a:rPr lang="pl-PL" sz="1400" dirty="0">
                <a:solidFill>
                  <a:srgbClr val="4D618D"/>
                </a:solidFill>
                <a:latin typeface="+mj-lt"/>
              </a:rPr>
              <a:t> </a:t>
            </a:r>
            <a:r>
              <a:rPr lang="pl-PL" sz="1400" dirty="0" err="1">
                <a:solidFill>
                  <a:srgbClr val="4D618D"/>
                </a:solidFill>
                <a:latin typeface="+mj-lt"/>
              </a:rPr>
              <a:t>Education</a:t>
            </a:r>
            <a:r>
              <a:rPr lang="pl-PL" sz="1400" dirty="0">
                <a:solidFill>
                  <a:srgbClr val="4D618D"/>
                </a:solidFill>
                <a:latin typeface="+mj-lt"/>
              </a:rPr>
              <a:t>.</a:t>
            </a:r>
          </a:p>
        </p:txBody>
      </p:sp>
      <p:pic>
        <p:nvPicPr>
          <p:cNvPr id="27" name="Obraz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9" y="5883504"/>
            <a:ext cx="1605286" cy="751519"/>
          </a:xfrm>
          <a:prstGeom prst="rect">
            <a:avLst/>
          </a:prstGeom>
          <a:solidFill>
            <a:srgbClr val="B41D8E"/>
          </a:solidFill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9" y="5081744"/>
            <a:ext cx="665113" cy="731625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4114792" y="3378673"/>
            <a:ext cx="44735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>
                <a:solidFill>
                  <a:srgbClr val="ED1B36"/>
                </a:solidFill>
                <a:latin typeface="+mj-lt"/>
              </a:rPr>
              <a:t>TimesHigherEducation@surveys.elsevier.com 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631" y="4037213"/>
            <a:ext cx="954231" cy="954231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160" y="2742139"/>
            <a:ext cx="1161051" cy="1161051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002" y="1474027"/>
            <a:ext cx="1101945" cy="1101945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435" y="5170969"/>
            <a:ext cx="1021400" cy="102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4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ctrTitle"/>
          </p:nvPr>
        </p:nvSpPr>
        <p:spPr bwMode="auto">
          <a:xfrm>
            <a:off x="3692434" y="692696"/>
            <a:ext cx="5451565" cy="7200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200" b="1" dirty="0">
                <a:solidFill>
                  <a:srgbClr val="4D618D"/>
                </a:solidFill>
                <a:latin typeface="+mj-lt"/>
                <a:cs typeface="Arial" charset="0"/>
              </a:rPr>
              <a:t>Dlaczego warto wziąć udział?</a:t>
            </a:r>
          </a:p>
        </p:txBody>
      </p:sp>
      <p:pic>
        <p:nvPicPr>
          <p:cNvPr id="27" name="Obraz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9" y="5883504"/>
            <a:ext cx="1605286" cy="751519"/>
          </a:xfrm>
          <a:prstGeom prst="rect">
            <a:avLst/>
          </a:prstGeom>
          <a:solidFill>
            <a:srgbClr val="B41D8E"/>
          </a:solidFill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9" y="5081744"/>
            <a:ext cx="665113" cy="731625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763" y="2340763"/>
            <a:ext cx="2652714" cy="2652714"/>
          </a:xfrm>
          <a:prstGeom prst="rect">
            <a:avLst/>
          </a:prstGeom>
        </p:spPr>
      </p:pic>
      <p:sp>
        <p:nvSpPr>
          <p:cNvPr id="33" name="Prostokąt 32"/>
          <p:cNvSpPr/>
          <p:nvPr/>
        </p:nvSpPr>
        <p:spPr>
          <a:xfrm>
            <a:off x="5721530" y="2374458"/>
            <a:ext cx="31002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4D618D"/>
                </a:solidFill>
                <a:latin typeface="+mj-lt"/>
              </a:rPr>
              <a:t>Wyniki ankiet </a:t>
            </a:r>
            <a:r>
              <a:rPr lang="pl-PL" dirty="0" err="1">
                <a:solidFill>
                  <a:srgbClr val="4D618D"/>
                </a:solidFill>
                <a:latin typeface="+mj-lt"/>
              </a:rPr>
              <a:t>reputacyjnych</a:t>
            </a:r>
            <a:r>
              <a:rPr lang="pl-PL" dirty="0">
                <a:solidFill>
                  <a:srgbClr val="4D618D"/>
                </a:solidFill>
                <a:latin typeface="+mj-lt"/>
              </a:rPr>
              <a:t> stanowią 33% końcowego wyniku w rankingach Times </a:t>
            </a:r>
            <a:r>
              <a:rPr lang="pl-PL" dirty="0" err="1">
                <a:solidFill>
                  <a:srgbClr val="4D618D"/>
                </a:solidFill>
                <a:latin typeface="+mj-lt"/>
              </a:rPr>
              <a:t>Higher</a:t>
            </a:r>
            <a:r>
              <a:rPr lang="pl-PL" dirty="0">
                <a:solidFill>
                  <a:srgbClr val="4D618D"/>
                </a:solidFill>
                <a:latin typeface="+mj-lt"/>
              </a:rPr>
              <a:t> </a:t>
            </a:r>
            <a:r>
              <a:rPr lang="pl-PL" dirty="0" err="1">
                <a:solidFill>
                  <a:srgbClr val="4D618D"/>
                </a:solidFill>
                <a:latin typeface="+mj-lt"/>
              </a:rPr>
              <a:t>Education</a:t>
            </a:r>
            <a:r>
              <a:rPr lang="pl-PL" dirty="0">
                <a:solidFill>
                  <a:srgbClr val="4D618D"/>
                </a:solidFill>
                <a:latin typeface="+mj-lt"/>
              </a:rPr>
              <a:t>.</a:t>
            </a:r>
          </a:p>
          <a:p>
            <a:endParaRPr lang="pl-PL" dirty="0">
              <a:solidFill>
                <a:srgbClr val="4D618D"/>
              </a:solidFill>
              <a:latin typeface="+mj-lt"/>
            </a:endParaRPr>
          </a:p>
          <a:p>
            <a:r>
              <a:rPr lang="pl-PL" dirty="0">
                <a:solidFill>
                  <a:srgbClr val="4D618D"/>
                </a:solidFill>
                <a:latin typeface="+mj-lt"/>
              </a:rPr>
              <a:t>Odpowiadając na ankietę, budujemy globalną reputację oraz wspieramy widoczność instytucji.</a:t>
            </a:r>
          </a:p>
        </p:txBody>
      </p:sp>
    </p:spTree>
    <p:extLst>
      <p:ext uri="{BB962C8B-B14F-4D97-AF65-F5344CB8AC3E}">
        <p14:creationId xmlns:p14="http://schemas.microsoft.com/office/powerpoint/2010/main" val="348474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ole tekstowe 12"/>
          <p:cNvSpPr txBox="1"/>
          <p:nvPr/>
        </p:nvSpPr>
        <p:spPr>
          <a:xfrm>
            <a:off x="3131840" y="3501008"/>
            <a:ext cx="5112568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pl-PL" sz="2000" b="0" i="0" u="none" strike="noStrike" kern="1200" cap="none" spc="0" normalizeH="0" baseline="0" noProof="0">
              <a:ln>
                <a:noFill/>
              </a:ln>
              <a:solidFill>
                <a:srgbClr val="002D6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131840" y="1621006"/>
            <a:ext cx="4418491" cy="4560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6000" b="1" spc="10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Pytania?</a:t>
            </a:r>
          </a:p>
          <a:p>
            <a:endParaRPr lang="pl-PL" sz="3200" spc="1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200" spc="1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3200" spc="1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pc="1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pc="1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pc="10" dirty="0">
              <a:solidFill>
                <a:srgbClr val="4D618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pc="10" dirty="0">
                <a:solidFill>
                  <a:srgbClr val="4D618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Kontakt:</a:t>
            </a:r>
          </a:p>
          <a:p>
            <a:pPr marL="12700" algn="ctr">
              <a:lnSpc>
                <a:spcPct val="100000"/>
              </a:lnSpc>
              <a:spcBef>
                <a:spcPts val="434"/>
              </a:spcBef>
            </a:pPr>
            <a:r>
              <a:rPr lang="pl-PL" dirty="0">
                <a:solidFill>
                  <a:srgbClr val="4D618D"/>
                </a:solidFill>
                <a:latin typeface="+mj-lt"/>
                <a:cs typeface="Arial"/>
              </a:rPr>
              <a:t>Centrum</a:t>
            </a:r>
            <a:r>
              <a:rPr lang="pl-PL" spc="-55" dirty="0">
                <a:solidFill>
                  <a:srgbClr val="4D618D"/>
                </a:solidFill>
                <a:latin typeface="+mj-lt"/>
                <a:cs typeface="Arial"/>
              </a:rPr>
              <a:t> </a:t>
            </a:r>
            <a:r>
              <a:rPr lang="pl-PL" dirty="0">
                <a:solidFill>
                  <a:srgbClr val="4D618D"/>
                </a:solidFill>
                <a:latin typeface="+mj-lt"/>
                <a:cs typeface="Arial"/>
              </a:rPr>
              <a:t>Marketingu</a:t>
            </a:r>
          </a:p>
          <a:p>
            <a:pPr marL="12700" algn="ctr">
              <a:lnSpc>
                <a:spcPct val="100000"/>
              </a:lnSpc>
              <a:spcBef>
                <a:spcPts val="335"/>
              </a:spcBef>
            </a:pPr>
            <a:r>
              <a:rPr lang="pl-PL" dirty="0">
                <a:solidFill>
                  <a:srgbClr val="4D618D"/>
                </a:solidFill>
                <a:latin typeface="+mj-lt"/>
                <a:cs typeface="Arial"/>
              </a:rPr>
              <a:t>tel. 61 829 44</a:t>
            </a:r>
            <a:r>
              <a:rPr lang="pl-PL" spc="-114" dirty="0">
                <a:solidFill>
                  <a:srgbClr val="4D618D"/>
                </a:solidFill>
                <a:latin typeface="+mj-lt"/>
                <a:cs typeface="Arial"/>
              </a:rPr>
              <a:t> </a:t>
            </a:r>
            <a:r>
              <a:rPr lang="pl-PL" dirty="0">
                <a:solidFill>
                  <a:srgbClr val="4D618D"/>
                </a:solidFill>
                <a:latin typeface="+mj-lt"/>
                <a:cs typeface="Arial"/>
              </a:rPr>
              <a:t>02</a:t>
            </a:r>
          </a:p>
          <a:p>
            <a:pPr marL="12700" algn="ctr">
              <a:lnSpc>
                <a:spcPct val="100000"/>
              </a:lnSpc>
              <a:spcBef>
                <a:spcPts val="340"/>
              </a:spcBef>
            </a:pPr>
            <a:r>
              <a:rPr lang="pl-PL" spc="-5" dirty="0">
                <a:solidFill>
                  <a:srgbClr val="4D618D"/>
                </a:solidFill>
                <a:latin typeface="+mj-lt"/>
                <a:cs typeface="Arial"/>
                <a:hlinkClick r:id="rId2"/>
              </a:rPr>
              <a:t>michalina.labiszak@amu.edu.pl</a:t>
            </a:r>
            <a:endParaRPr lang="pl-PL" dirty="0">
              <a:solidFill>
                <a:srgbClr val="4D618D"/>
              </a:solidFill>
              <a:latin typeface="+mj-lt"/>
              <a:cs typeface="Arial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236" y="2782426"/>
            <a:ext cx="1839698" cy="183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6749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ja_UAM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rgbClr val="002D69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lajd kolej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ajd niestandardowy bez nagłówk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E5C24CAF7A3144A84C85DC80357FF0" ma:contentTypeVersion="2" ma:contentTypeDescription="Create a new document." ma:contentTypeScope="" ma:versionID="fc1498a4966471cd46ec6eb15ad90b06">
  <xsd:schema xmlns:xsd="http://www.w3.org/2001/XMLSchema" xmlns:xs="http://www.w3.org/2001/XMLSchema" xmlns:p="http://schemas.microsoft.com/office/2006/metadata/properties" xmlns:ns2="413aeb54-ce04-4178-9dec-54323d49aa42" targetNamespace="http://schemas.microsoft.com/office/2006/metadata/properties" ma:root="true" ma:fieldsID="d642809c223b565b5640876f75e41921" ns2:_="">
    <xsd:import namespace="413aeb54-ce04-4178-9dec-54323d49aa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3aeb54-ce04-4178-9dec-54323d49aa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74A725-B209-41AA-BC2C-EDA45D438711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13aeb54-ce04-4178-9dec-54323d49aa4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700753-F96E-407A-9395-D9B8E307E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FA0BB6-F137-44B2-8352-B930C536EB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3aeb54-ce04-4178-9dec-54323d49aa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Prezentacja_UAM</Template>
  <TotalTime>187</TotalTime>
  <Words>136</Words>
  <Application>Microsoft Office PowerPoint</Application>
  <PresentationFormat>Pokaz na ekranie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Prezentacja_UAM</vt:lpstr>
      <vt:lpstr>Slajd kolejny</vt:lpstr>
      <vt:lpstr>Slajd niestandardowy bez nagłówka</vt:lpstr>
      <vt:lpstr>    </vt:lpstr>
      <vt:lpstr>Etapy badania reputacyjnego</vt:lpstr>
      <vt:lpstr>Dlaczego warto wziąć udział?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Lenovo</dc:creator>
  <cp:lastModifiedBy>Dziekan</cp:lastModifiedBy>
  <cp:revision>255</cp:revision>
  <dcterms:created xsi:type="dcterms:W3CDTF">2020-08-09T06:17:27Z</dcterms:created>
  <dcterms:modified xsi:type="dcterms:W3CDTF">2021-01-11T11:49:10Z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0x01010065E5C24CAF7A3144A84C85DC80357FF0</vt:lpwstr>
  </property>
</Properties>
</file>