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669088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69"/>
    <a:srgbClr val="FFCC00"/>
    <a:srgbClr val="0069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16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Google Shape;3;n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ts val="1400"/>
              <a:buFont typeface="Arial" charset="0"/>
              <a:buNone/>
              <a:defRPr sz="1200"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5" name="Google Shape;4;n"/>
          <p:cNvSpPr txBox="1">
            <a:spLocks noGrp="1"/>
          </p:cNvSpPr>
          <p:nvPr/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algn="r"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pl-PL" sz="120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3316" name="Google Shape;5;n"/>
          <p:cNvSpPr>
            <a:spLocks noGrp="1" noRot="1"/>
          </p:cNvSpPr>
          <p:nvPr>
            <p:ph type="sldImg" idx="3"/>
          </p:nvPr>
        </p:nvSpPr>
        <p:spPr bwMode="auto">
          <a:xfrm>
            <a:off x="852488" y="744538"/>
            <a:ext cx="4964112" cy="3722687"/>
          </a:xfrm>
          <a:custGeom>
            <a:avLst/>
            <a:gdLst>
              <a:gd name="T0" fmla="*/ 0 w 120000"/>
              <a:gd name="T1" fmla="*/ 0 h 120000"/>
              <a:gd name="T2" fmla="*/ 205353429 w 120000"/>
              <a:gd name="T3" fmla="*/ 0 h 120000"/>
              <a:gd name="T4" fmla="*/ 205353429 w 120000"/>
              <a:gd name="T5" fmla="*/ 115486624 h 120000"/>
              <a:gd name="T6" fmla="*/ 0 w 120000"/>
              <a:gd name="T7" fmla="*/ 115486624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17" name="Google Shape;6;n"/>
          <p:cNvSpPr txBox="1">
            <a:spLocks noGrp="1"/>
          </p:cNvSpPr>
          <p:nvPr>
            <p:ph type="body" idx="1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3318" name="Google Shape;7;n"/>
          <p:cNvSpPr txBox="1">
            <a:spLocks noGrp="1"/>
          </p:cNvSpPr>
          <p:nvPr/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pl-PL" sz="120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3319" name="Google Shape;8;n"/>
          <p:cNvSpPr txBox="1">
            <a:spLocks noGrp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fld id="{D7961528-15F7-4925-9768-D9E0EFA2E95D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85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15362" name="Google Shape;86;p1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Google Shape;161;p10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33794" name="Google Shape;162;p10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Google Shape;170;p1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35842" name="Google Shape;171;p11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Google Shape;179;p1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37890" name="Google Shape;180;p12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Google Shape;189;p13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39938" name="Google Shape;190;p13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Google Shape;195;p1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41986" name="Google Shape;196;p14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Google Shape;204;p15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44034" name="Google Shape;205;p15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Google Shape;214;p16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46082" name="Google Shape;215;p16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Google Shape;224;p17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48130" name="Google Shape;225;p17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Google Shape;230;p18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50178" name="Google Shape;231;p18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Google Shape;240;p19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52226" name="Google Shape;241;p19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Google Shape;92;p2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17410" name="Google Shape;93;p2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Google Shape;250;p20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54274" name="Google Shape;251;p20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101;p3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19458" name="Google Shape;102;p3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Google Shape;107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21506" name="Google Shape;108;p4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Google Shape;116;p5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23554" name="Google Shape;117;p5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Google Shape;125;p6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25602" name="Google Shape;126;p6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Google Shape;134;p7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27650" name="Google Shape;135;p7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Google Shape;143;p8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29698" name="Google Shape;144;p8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Google Shape;152;p9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ts val="363"/>
              </a:spcBef>
              <a:buSzPts val="1400"/>
            </a:pPr>
            <a:endParaRPr lang="pl-PL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31746" name="Google Shape;153;p9:notes"/>
          <p:cNvSpPr>
            <a:spLocks noGrp="1" noRot="1"/>
          </p:cNvSpPr>
          <p:nvPr>
            <p:ph type="sldImg" idx="2"/>
          </p:nvPr>
        </p:nvSpPr>
        <p:spPr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anchor="t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7" name="Google Shape;11;p1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8" name="Google Shape;12;p1"/>
          <p:cNvSpPr txBox="1">
            <a:spLocks noGrp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pl-PL" sz="1200">
              <a:solidFill>
                <a:srgbClr val="888888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29" name="Google Shape;13;p1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buClr>
                <a:srgbClr val="000000"/>
              </a:buClr>
              <a:buSzPts val="1400"/>
              <a:buFont typeface="Arial" charset="0"/>
              <a:buNone/>
              <a:defRPr/>
            </a:pPr>
            <a:endParaRPr lang="pl-PL" sz="1200">
              <a:solidFill>
                <a:srgbClr val="888888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30" name="Google Shape;14;p1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r">
              <a:buClr>
                <a:srgbClr val="000000"/>
              </a:buClr>
              <a:buFont typeface="Arial" charset="0"/>
              <a:buNone/>
              <a:defRPr/>
            </a:pPr>
            <a:fld id="{73425068-8901-4556-80FA-205789097C20}" type="slidenum">
              <a:rPr lang="pl-PL" sz="1200">
                <a:solidFill>
                  <a:srgbClr val="898989"/>
                </a:solidFill>
                <a:latin typeface="Calibri" pitchFamily="34" charset="0"/>
                <a:sym typeface="Calibri" pitchFamily="34" charset="0"/>
              </a:rPr>
              <a:pPr algn="r">
                <a:buClr>
                  <a:srgbClr val="000000"/>
                </a:buClr>
                <a:buFont typeface="Arial" charset="0"/>
                <a:buNone/>
                <a:defRPr/>
              </a:pPr>
              <a:t>‹#›</a:t>
            </a:fld>
            <a:endParaRPr lang="pl-PL" sz="1200">
              <a:solidFill>
                <a:srgbClr val="898989"/>
              </a:solidFill>
              <a:latin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styjezykowe.amu.edu.p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j.amu.edu.pl/dla-studenta/lektorat-dla-studentow-z-niepelnosprawnosciami" TargetMode="External"/><Relationship Id="rId4" Type="http://schemas.openxmlformats.org/officeDocument/2006/relationships/hyperlink" Target="mailto:bon@amu.edu.p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sj.amu.edu.pl/strona-glowna/koordynatorzy-usos" TargetMode="External"/><Relationship Id="rId4" Type="http://schemas.openxmlformats.org/officeDocument/2006/relationships/hyperlink" Target="mailto:lektorat@amu.edu.p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j.amu.edu.pl/dla-studenta/studia-i-stopnia/test-diagnozujac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nna.wesolowska@amu.edu.pl" TargetMode="External"/><Relationship Id="rId4" Type="http://schemas.openxmlformats.org/officeDocument/2006/relationships/hyperlink" Target="mailto:patrycja.nowak@amu.edu.p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Google Shape;88;p13" descr="prezentacja_str. tytułowa_PL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714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Google Shape;89;p13"/>
          <p:cNvSpPr txBox="1">
            <a:spLocks noChangeArrowheads="1"/>
          </p:cNvSpPr>
          <p:nvPr/>
        </p:nvSpPr>
        <p:spPr bwMode="auto">
          <a:xfrm>
            <a:off x="1357313" y="2000250"/>
            <a:ext cx="72009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4000" b="1">
                <a:solidFill>
                  <a:srgbClr val="002060"/>
                </a:solidFill>
              </a:rPr>
              <a:t>STUDIUM JĘZYKOWE UAM</a:t>
            </a:r>
            <a:endParaRPr lang="pl-PL"/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4000" b="1">
              <a:solidFill>
                <a:srgbClr val="002060"/>
              </a:solidFill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4000" b="1">
              <a:solidFill>
                <a:srgbClr val="002060"/>
              </a:solidFill>
            </a:endParaRP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FFC000"/>
                </a:solidFill>
              </a:rPr>
              <a:t>Wielojęzyczność</a:t>
            </a:r>
            <a:r>
              <a:rPr lang="pl-PL" sz="3600" b="1"/>
              <a:t> </a:t>
            </a:r>
            <a:r>
              <a:rPr lang="pl-PL" sz="3600" b="1">
                <a:solidFill>
                  <a:srgbClr val="FF0000"/>
                </a:solidFill>
              </a:rPr>
              <a:t>jest</a:t>
            </a:r>
            <a:r>
              <a:rPr lang="pl-PL" sz="3600" b="1"/>
              <a:t> </a:t>
            </a:r>
            <a:r>
              <a:rPr lang="pl-PL" sz="3600" b="1">
                <a:solidFill>
                  <a:srgbClr val="0070C0"/>
                </a:solidFill>
              </a:rPr>
              <a:t>na</a:t>
            </a:r>
            <a:r>
              <a:rPr lang="pl-PL" sz="3600" b="1"/>
              <a:t> </a:t>
            </a:r>
            <a:r>
              <a:rPr lang="pl-PL" sz="3600" b="1">
                <a:solidFill>
                  <a:srgbClr val="92CCDC"/>
                </a:solidFill>
              </a:rPr>
              <a:t>wyciągniecie</a:t>
            </a:r>
            <a:r>
              <a:rPr lang="pl-PL" sz="3600" b="1"/>
              <a:t> </a:t>
            </a:r>
            <a:r>
              <a:rPr lang="pl-PL" sz="3600" b="1">
                <a:solidFill>
                  <a:srgbClr val="974806"/>
                </a:solidFill>
              </a:rPr>
              <a:t>ręki</a:t>
            </a:r>
            <a:endParaRPr lang="pl-PL"/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4000" b="1">
                <a:solidFill>
                  <a:srgbClr val="002060"/>
                </a:solidFill>
              </a:rPr>
              <a:t> </a:t>
            </a:r>
            <a:endParaRPr lang="pl-PL"/>
          </a:p>
        </p:txBody>
      </p:sp>
      <p:sp>
        <p:nvSpPr>
          <p:cNvPr id="14339" name="Google Shape;90;p13"/>
          <p:cNvSpPr txBox="1">
            <a:spLocks noChangeArrowheads="1"/>
          </p:cNvSpPr>
          <p:nvPr/>
        </p:nvSpPr>
        <p:spPr bwMode="auto">
          <a:xfrm>
            <a:off x="3022600" y="5661025"/>
            <a:ext cx="6121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i="1">
              <a:solidFill>
                <a:srgbClr val="0A1F6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Google Shape;164;p22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07988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Google Shape;165;p22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32771" name="Google Shape;166;p22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32772" name="Google Shape;167;p22"/>
          <p:cNvSpPr txBox="1">
            <a:spLocks noChangeArrowheads="1"/>
          </p:cNvSpPr>
          <p:nvPr/>
        </p:nvSpPr>
        <p:spPr bwMode="auto">
          <a:xfrm>
            <a:off x="539750" y="1662113"/>
            <a:ext cx="80645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ts val="2000"/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Obowiązkowy, </a:t>
            </a:r>
            <a:r>
              <a:rPr lang="pl-PL" sz="2000">
                <a:solidFill>
                  <a:srgbClr val="002060"/>
                </a:solidFill>
              </a:rPr>
              <a:t>przeznaczony dla studentów I roku studiów stacjonarnych I stopnia, mający na celu określenie poziomu znajomości języka obcego i przyporządkowanie studenta do odpowiedniej grupy (A2, B1, B2.1, B2.2)</a:t>
            </a:r>
            <a:r>
              <a:rPr lang="pl-PL" sz="2000" b="1">
                <a:solidFill>
                  <a:srgbClr val="002060"/>
                </a:solidFill>
              </a:rPr>
              <a:t>.</a:t>
            </a:r>
          </a:p>
          <a:p>
            <a:pPr algn="just">
              <a:buClr>
                <a:srgbClr val="002060"/>
              </a:buClr>
              <a:buSzPts val="2000"/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UWAGA nie ma grup A1.</a:t>
            </a:r>
            <a:endParaRPr lang="pl-PL"/>
          </a:p>
          <a:p>
            <a:pPr algn="just">
              <a:buClr>
                <a:srgbClr val="000000"/>
              </a:buClr>
              <a:buSzPts val="2000"/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ts val="2000"/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Test znajduje się na stronie</a:t>
            </a:r>
            <a:r>
              <a:rPr lang="pl-PL" sz="2000" b="1">
                <a:solidFill>
                  <a:srgbClr val="002060"/>
                </a:solidFill>
              </a:rPr>
              <a:t>:</a:t>
            </a:r>
            <a:r>
              <a:rPr lang="pl-PL" sz="3200" b="1">
                <a:latin typeface="Calibri" pitchFamily="34" charset="0"/>
                <a:sym typeface="Calibri" pitchFamily="34" charset="0"/>
              </a:rPr>
              <a:t> </a:t>
            </a:r>
            <a:r>
              <a:rPr lang="pl-PL" sz="2000" b="1" u="sng">
                <a:solidFill>
                  <a:schemeClr val="hlink"/>
                </a:solidFill>
                <a:latin typeface="Calibri" pitchFamily="34" charset="0"/>
                <a:sym typeface="Calibri" pitchFamily="34" charset="0"/>
                <a:hlinkClick r:id="rId4"/>
              </a:rPr>
              <a:t>http://testyjezykowe.amu.edu.pl</a:t>
            </a:r>
            <a:r>
              <a:rPr lang="pl-PL" sz="3200" b="1">
                <a:latin typeface="Calibri" pitchFamily="34" charset="0"/>
                <a:sym typeface="Calibri" pitchFamily="34" charset="0"/>
              </a:rPr>
              <a:t> </a:t>
            </a:r>
            <a:endParaRPr lang="pl-PL"/>
          </a:p>
          <a:p>
            <a:pPr algn="just">
              <a:buClr>
                <a:srgbClr val="000000"/>
              </a:buClr>
              <a:buSzPts val="3200"/>
              <a:buFont typeface="Arial" charset="0"/>
              <a:buNone/>
            </a:pPr>
            <a:endParaRPr lang="pl-PL" sz="3200" b="1">
              <a:latin typeface="Calibri" pitchFamily="34" charset="0"/>
              <a:sym typeface="Calibri" pitchFamily="34" charset="0"/>
            </a:endParaRPr>
          </a:p>
          <a:p>
            <a:pPr algn="just">
              <a:buClr>
                <a:srgbClr val="1F497D"/>
              </a:buClr>
              <a:buSzPts val="2400"/>
              <a:buFont typeface="Arial" charset="0"/>
              <a:buNone/>
            </a:pPr>
            <a:r>
              <a:rPr lang="pl-PL" sz="2000" b="1">
                <a:solidFill>
                  <a:srgbClr val="002D69"/>
                </a:solidFill>
                <a:sym typeface="Calibri" pitchFamily="34" charset="0"/>
              </a:rPr>
              <a:t>Termin testu poziomującego: 16 grudnia 2024 – 12 stycznia 2025</a:t>
            </a:r>
          </a:p>
        </p:txBody>
      </p:sp>
      <p:sp>
        <p:nvSpPr>
          <p:cNvPr id="32773" name="Google Shape;168;p22"/>
          <p:cNvSpPr txBox="1">
            <a:spLocks noChangeArrowheads="1"/>
          </p:cNvSpPr>
          <p:nvPr/>
        </p:nvSpPr>
        <p:spPr bwMode="auto">
          <a:xfrm>
            <a:off x="2000250" y="571500"/>
            <a:ext cx="6715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Test poziomujący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Google Shape;173;p23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Google Shape;174;p23"/>
          <p:cNvSpPr txBox="1">
            <a:spLocks noChangeArrowheads="1"/>
          </p:cNvSpPr>
          <p:nvPr/>
        </p:nvSpPr>
        <p:spPr bwMode="auto">
          <a:xfrm>
            <a:off x="2571750" y="7143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34819" name="Google Shape;175;p23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34820" name="Google Shape;176;p23"/>
          <p:cNvSpPr txBox="1">
            <a:spLocks noChangeArrowheads="1"/>
          </p:cNvSpPr>
          <p:nvPr/>
        </p:nvSpPr>
        <p:spPr bwMode="auto">
          <a:xfrm>
            <a:off x="428625" y="1428750"/>
            <a:ext cx="806450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marL="342900" indent="-228600"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marL="342900" indent="-228600" algn="just">
              <a:buClr>
                <a:srgbClr val="002060"/>
              </a:buClr>
              <a:buSzPts val="2000"/>
              <a:buFont typeface="Arial" charset="0"/>
              <a:buAutoNum type="arabicPeriod"/>
            </a:pPr>
            <a:r>
              <a:rPr lang="pl-PL" sz="2000">
                <a:solidFill>
                  <a:srgbClr val="002060"/>
                </a:solidFill>
              </a:rPr>
              <a:t>Organizowany przez Studium Językowe UAM </a:t>
            </a:r>
            <a:r>
              <a:rPr lang="pl-PL" sz="2000" b="1">
                <a:solidFill>
                  <a:srgbClr val="002060"/>
                </a:solidFill>
              </a:rPr>
              <a:t>w każdej sesji egzaminacyjnej w danym roku akademickim</a:t>
            </a:r>
            <a:r>
              <a:rPr lang="pl-PL" sz="2000">
                <a:solidFill>
                  <a:srgbClr val="002060"/>
                </a:solidFill>
              </a:rPr>
              <a:t> (w 2 terminach). </a:t>
            </a:r>
            <a:endParaRPr lang="pl-PL"/>
          </a:p>
          <a:p>
            <a:pPr marL="342900" indent="-228600" algn="just">
              <a:buClr>
                <a:srgbClr val="000000"/>
              </a:buClr>
              <a:buSzPts val="2000"/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marL="342900" indent="-228600" algn="just">
              <a:buClr>
                <a:srgbClr val="002060"/>
              </a:buClr>
              <a:buSzPts val="2000"/>
              <a:buFont typeface="Arial" charset="0"/>
              <a:buAutoNum type="arabicPeriod"/>
            </a:pPr>
            <a:r>
              <a:rPr lang="pl-PL" sz="2000">
                <a:solidFill>
                  <a:srgbClr val="002060"/>
                </a:solidFill>
              </a:rPr>
              <a:t>Terminy egzaminów na dany rok akademicki ustalane są </a:t>
            </a:r>
            <a:br>
              <a:rPr lang="pl-PL" sz="2000">
                <a:solidFill>
                  <a:srgbClr val="002060"/>
                </a:solidFill>
              </a:rPr>
            </a:br>
            <a:r>
              <a:rPr lang="pl-PL" sz="2000">
                <a:solidFill>
                  <a:srgbClr val="002060"/>
                </a:solidFill>
              </a:rPr>
              <a:t>w </a:t>
            </a:r>
            <a:r>
              <a:rPr lang="pl-PL" sz="2000" b="1">
                <a:solidFill>
                  <a:srgbClr val="002060"/>
                </a:solidFill>
              </a:rPr>
              <a:t>październiku danego roku akademickiego. </a:t>
            </a:r>
            <a:endParaRPr lang="pl-PL"/>
          </a:p>
          <a:p>
            <a:pPr marL="342900" indent="-228600" algn="just">
              <a:buClr>
                <a:srgbClr val="000000"/>
              </a:buClr>
              <a:buSzPts val="2000"/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marL="342900" indent="-228600" algn="just">
              <a:buClr>
                <a:srgbClr val="002060"/>
              </a:buClr>
              <a:buSzPts val="2000"/>
              <a:buFont typeface="Arial" charset="0"/>
              <a:buAutoNum type="arabicPeriod"/>
            </a:pPr>
            <a:r>
              <a:rPr lang="pl-PL" sz="2000">
                <a:solidFill>
                  <a:srgbClr val="002060"/>
                </a:solidFill>
              </a:rPr>
              <a:t>Do przystąpienia do egzaminu uprawnia </a:t>
            </a:r>
            <a:r>
              <a:rPr lang="pl-PL" sz="2000" b="1">
                <a:solidFill>
                  <a:srgbClr val="002060"/>
                </a:solidFill>
              </a:rPr>
              <a:t>zaliczenie semestru lektoratu na poziomie B2.2. (30h)</a:t>
            </a:r>
            <a:endParaRPr lang="pl-PL"/>
          </a:p>
          <a:p>
            <a:pPr marL="342900" indent="-228600" algn="just"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marL="342900" indent="-228600"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4. Przed przystąpieniem do egzaminu obowiązuje samodzielna rejestracja poprzez system USOS. </a:t>
            </a:r>
            <a:r>
              <a:rPr lang="pl-PL" sz="2000" b="1">
                <a:solidFill>
                  <a:srgbClr val="002060"/>
                </a:solidFill>
              </a:rPr>
              <a:t>Rejestracja żetonowa </a:t>
            </a:r>
            <a:r>
              <a:rPr lang="pl-PL" sz="2000">
                <a:solidFill>
                  <a:srgbClr val="002060"/>
                </a:solidFill>
              </a:rPr>
              <a:t>na egzamin odbywa się przez stronę: </a:t>
            </a:r>
            <a:r>
              <a:rPr lang="pl-PL" sz="2000" b="1">
                <a:solidFill>
                  <a:srgbClr val="002060"/>
                </a:solidFill>
              </a:rPr>
              <a:t>ul.amu.edu.pl.</a:t>
            </a:r>
            <a:r>
              <a:rPr lang="pl-PL" sz="2000" b="1"/>
              <a:t> </a:t>
            </a:r>
            <a:r>
              <a:rPr lang="pl-PL" sz="2000">
                <a:solidFill>
                  <a:srgbClr val="002060"/>
                </a:solidFill>
              </a:rPr>
              <a:t>Informacja dotycząca terminu rejestracji udostępniona zostanie na stronie internetowej Studium Językowego UAM (sj.amu.edu.pl) oraz przekazana do BOS. </a:t>
            </a:r>
            <a:endParaRPr lang="pl-PL"/>
          </a:p>
          <a:p>
            <a:pPr marL="342900" indent="-228600"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marL="342900" indent="-228600"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marL="342900" indent="-228600"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</p:txBody>
      </p:sp>
      <p:sp>
        <p:nvSpPr>
          <p:cNvPr id="34821" name="Google Shape;177;p23"/>
          <p:cNvSpPr txBox="1">
            <a:spLocks noChangeArrowheads="1"/>
          </p:cNvSpPr>
          <p:nvPr/>
        </p:nvSpPr>
        <p:spPr bwMode="auto">
          <a:xfrm>
            <a:off x="2357438" y="428625"/>
            <a:ext cx="6215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 Egzamin certyfikacyjny</a:t>
            </a:r>
            <a:endParaRPr lang="pl-PL" sz="36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Google Shape;182;p24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Google Shape;183;p24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36867" name="Google Shape;184;p24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185" name="Google Shape;185;p24"/>
          <p:cNvSpPr txBox="1"/>
          <p:nvPr/>
        </p:nvSpPr>
        <p:spPr>
          <a:xfrm>
            <a:off x="395288" y="1965325"/>
            <a:ext cx="8064500" cy="28622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228600" algn="just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69" name="Google Shape;186;p24"/>
          <p:cNvSpPr txBox="1">
            <a:spLocks noChangeArrowheads="1"/>
          </p:cNvSpPr>
          <p:nvPr/>
        </p:nvSpPr>
        <p:spPr bwMode="auto">
          <a:xfrm>
            <a:off x="1857375" y="214313"/>
            <a:ext cx="70008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Lektorat dla studentów </a:t>
            </a:r>
            <a:br>
              <a:rPr lang="pl-PL" sz="3600" b="1">
                <a:solidFill>
                  <a:srgbClr val="002060"/>
                </a:solidFill>
              </a:rPr>
            </a:br>
            <a:r>
              <a:rPr lang="pl-PL" sz="3600" b="1">
                <a:solidFill>
                  <a:srgbClr val="002060"/>
                </a:solidFill>
              </a:rPr>
              <a:t>o dodatkowych potrzebach edukacyjnych </a:t>
            </a:r>
            <a:endParaRPr lang="pl-PL"/>
          </a:p>
        </p:txBody>
      </p:sp>
      <p:sp>
        <p:nvSpPr>
          <p:cNvPr id="36870" name="Google Shape;187;p24"/>
          <p:cNvSpPr txBox="1">
            <a:spLocks noChangeArrowheads="1"/>
          </p:cNvSpPr>
          <p:nvPr/>
        </p:nvSpPr>
        <p:spPr bwMode="auto">
          <a:xfrm>
            <a:off x="428625" y="2286000"/>
            <a:ext cx="84296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W Studium Językowym UAM prowadzony jest także lektorat dla studentów o dodatkowych potrzebach edukacyjnych, w tym dla studentów z niepełnosprawnością słuchu i wzroku. Zgłoszenia przyjmuje BWON: </a:t>
            </a:r>
            <a:r>
              <a:rPr lang="pl-PL" sz="2000" u="sng">
                <a:solidFill>
                  <a:schemeClr val="hlink"/>
                </a:solidFill>
                <a:hlinkClick r:id="rId4"/>
              </a:rPr>
              <a:t>bon@amu.edu.pl</a:t>
            </a:r>
            <a:r>
              <a:rPr lang="pl-PL" sz="2000">
                <a:solidFill>
                  <a:schemeClr val="bg2"/>
                </a:solidFill>
              </a:rPr>
              <a:t>, </a:t>
            </a:r>
            <a:r>
              <a:rPr lang="pl-PL" sz="2000">
                <a:solidFill>
                  <a:srgbClr val="002D69"/>
                </a:solidFill>
              </a:rPr>
              <a:t>tel. </a:t>
            </a:r>
            <a:r>
              <a:rPr lang="pl-PL" sz="2000" b="1">
                <a:solidFill>
                  <a:srgbClr val="002D69"/>
                </a:solidFill>
                <a:latin typeface="Calibri" pitchFamily="34" charset="0"/>
                <a:sym typeface="Calibri" pitchFamily="34" charset="0"/>
              </a:rPr>
              <a:t>61 829 2055.</a:t>
            </a:r>
            <a:endParaRPr lang="pl-PL">
              <a:solidFill>
                <a:srgbClr val="002D69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D69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Więcej informacji na stronie Studium: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 b="1" u="sng">
                <a:solidFill>
                  <a:schemeClr val="hlink"/>
                </a:solidFill>
                <a:hlinkClick r:id="rId5"/>
              </a:rPr>
              <a:t>https://sj.amu.edu.pl/dla-studenta/lektorat-dla-studentow-z-niepelnosprawnosciami</a:t>
            </a:r>
            <a:endParaRPr lang="pl-PL" sz="1800" b="1">
              <a:solidFill>
                <a:srgbClr val="0070C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 b="1"/>
              <a:t/>
            </a:r>
            <a:br>
              <a:rPr lang="pl-PL" sz="1800" b="1"/>
            </a:br>
            <a:endParaRPr lang="pl-PL" sz="1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Google Shape;192;p2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mtClean="0">
                <a:latin typeface="Calibri" pitchFamily="34" charset="0"/>
                <a:cs typeface="Arial" charset="0"/>
                <a:sym typeface="Calibri" pitchFamily="34" charset="0"/>
              </a:rPr>
              <a:t>KURSY WOLOŻETONOWE</a:t>
            </a:r>
          </a:p>
        </p:txBody>
      </p:sp>
      <p:sp>
        <p:nvSpPr>
          <p:cNvPr id="38914" name="Google Shape;193;p25"/>
          <p:cNvSpPr txBox="1">
            <a:spLocks noGrp="1"/>
          </p:cNvSpPr>
          <p:nvPr>
            <p:ph type="body" idx="1"/>
          </p:nvPr>
        </p:nvSpPr>
        <p:spPr>
          <a:xfrm>
            <a:off x="652463" y="2862263"/>
            <a:ext cx="7772400" cy="15001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SzPts val="4000"/>
            </a:pPr>
            <a:r>
              <a:rPr lang="pl-PL" sz="4000" smtClean="0">
                <a:latin typeface="Arial" charset="0"/>
                <a:cs typeface="Arial" charset="0"/>
                <a:sym typeface="Calibri" pitchFamily="34" charset="0"/>
              </a:rPr>
              <a:t>ŚCIEŻKA DRUGA</a:t>
            </a:r>
            <a:endParaRPr lang="pl-PL" smtClean="0">
              <a:latin typeface="Arial" charset="0"/>
              <a:cs typeface="Arial" charset="0"/>
              <a:sym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Google Shape;198;p26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Google Shape;199;p26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40963" name="Google Shape;200;p26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40964" name="Google Shape;201;p26"/>
          <p:cNvSpPr txBox="1">
            <a:spLocks noChangeArrowheads="1"/>
          </p:cNvSpPr>
          <p:nvPr/>
        </p:nvSpPr>
        <p:spPr bwMode="auto">
          <a:xfrm>
            <a:off x="428625" y="1857375"/>
            <a:ext cx="8064500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marL="457200" indent="-457200" algn="just">
              <a:buClr>
                <a:srgbClr val="002060"/>
              </a:buClr>
              <a:buSzPts val="2000"/>
              <a:buFont typeface="Calibri" pitchFamily="34" charset="0"/>
              <a:buAutoNum type="arabicPeriod"/>
            </a:pPr>
            <a:r>
              <a:rPr lang="pl-PL" sz="2000">
                <a:solidFill>
                  <a:srgbClr val="002060"/>
                </a:solidFill>
              </a:rPr>
              <a:t>Student, który nie wykorzysta </a:t>
            </a:r>
            <a:r>
              <a:rPr lang="pl-PL" sz="2000" b="1">
                <a:solidFill>
                  <a:srgbClr val="002060"/>
                </a:solidFill>
              </a:rPr>
              <a:t>4 przysługujących mu żetonów </a:t>
            </a:r>
            <a:r>
              <a:rPr lang="pl-PL" sz="2000">
                <a:solidFill>
                  <a:srgbClr val="002060"/>
                </a:solidFill>
              </a:rPr>
              <a:t>językowych na realizację obowiązkowego lektoratu do poziomu B2, ponieważ zdał egzamin certyfikacyjny wcześniej, pozostałe żetony może wykorzystać na uczestnictwo w lektoracie </a:t>
            </a:r>
            <a:br>
              <a:rPr lang="pl-PL" sz="2000">
                <a:solidFill>
                  <a:srgbClr val="002060"/>
                </a:solidFill>
              </a:rPr>
            </a:br>
            <a:r>
              <a:rPr lang="pl-PL" sz="2000">
                <a:solidFill>
                  <a:srgbClr val="002060"/>
                </a:solidFill>
              </a:rPr>
              <a:t>z dowolnie wybranego języka lub naukę języka specjalistycznego.</a:t>
            </a:r>
            <a:endParaRPr lang="pl-PL"/>
          </a:p>
          <a:p>
            <a:pPr marL="457200" indent="-457200" algn="just">
              <a:buClr>
                <a:srgbClr val="000000"/>
              </a:buClr>
              <a:buSzPts val="2000"/>
              <a:buFont typeface="Calibri" pitchFamily="34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0000"/>
              </a:buClr>
              <a:buSzPts val="2000"/>
              <a:buFont typeface="Calibri" pitchFamily="34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2060"/>
              </a:buClr>
              <a:buSzPts val="2000"/>
              <a:buFont typeface="Calibri" pitchFamily="34" charset="0"/>
              <a:buNone/>
            </a:pPr>
            <a:r>
              <a:rPr lang="pl-PL" sz="2000">
                <a:solidFill>
                  <a:srgbClr val="002060"/>
                </a:solidFill>
              </a:rPr>
              <a:t>2. Na początku każdego semestru tworzone są </a:t>
            </a:r>
            <a:r>
              <a:rPr lang="pl-PL" sz="2000" b="1">
                <a:solidFill>
                  <a:srgbClr val="002060"/>
                </a:solidFill>
              </a:rPr>
              <a:t>grupy międzywydziałowe wolnożetonowe.</a:t>
            </a:r>
            <a:endParaRPr lang="pl-PL"/>
          </a:p>
          <a:p>
            <a:pPr marL="457200" indent="-457200"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</p:txBody>
      </p:sp>
      <p:sp>
        <p:nvSpPr>
          <p:cNvPr id="40965" name="Google Shape;202;p26"/>
          <p:cNvSpPr txBox="1">
            <a:spLocks noChangeArrowheads="1"/>
          </p:cNvSpPr>
          <p:nvPr/>
        </p:nvSpPr>
        <p:spPr bwMode="auto">
          <a:xfrm>
            <a:off x="1928813" y="428625"/>
            <a:ext cx="62150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Lektorat w ramach wolnych żetonów</a:t>
            </a:r>
            <a:endParaRPr lang="pl-PL" sz="36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Google Shape;207;p27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Google Shape;208;p27"/>
          <p:cNvSpPr txBox="1">
            <a:spLocks noChangeArrowheads="1"/>
          </p:cNvSpPr>
          <p:nvPr/>
        </p:nvSpPr>
        <p:spPr bwMode="auto">
          <a:xfrm>
            <a:off x="2549525" y="86042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43011" name="Google Shape;209;p27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10" name="Google Shape;210;p27"/>
          <p:cNvSpPr txBox="1"/>
          <p:nvPr/>
        </p:nvSpPr>
        <p:spPr>
          <a:xfrm>
            <a:off x="395288" y="1965325"/>
            <a:ext cx="8064500" cy="28622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228600" algn="just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13" name="Google Shape;211;p27"/>
          <p:cNvSpPr txBox="1">
            <a:spLocks noChangeArrowheads="1"/>
          </p:cNvSpPr>
          <p:nvPr/>
        </p:nvSpPr>
        <p:spPr bwMode="auto">
          <a:xfrm>
            <a:off x="1619250" y="260350"/>
            <a:ext cx="7000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WOLNE ŻETONY</a:t>
            </a:r>
            <a:endParaRPr lang="pl-PL"/>
          </a:p>
        </p:txBody>
      </p:sp>
      <p:sp>
        <p:nvSpPr>
          <p:cNvPr id="43014" name="Google Shape;212;p27"/>
          <p:cNvSpPr txBox="1">
            <a:spLocks noChangeArrowheads="1"/>
          </p:cNvSpPr>
          <p:nvPr/>
        </p:nvSpPr>
        <p:spPr bwMode="auto">
          <a:xfrm>
            <a:off x="539750" y="1565275"/>
            <a:ext cx="8429625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 b="1"/>
          </a:p>
          <a:p>
            <a:pPr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 b="1"/>
          </a:p>
          <a:p>
            <a:pPr>
              <a:buClr>
                <a:srgbClr val="1F497D"/>
              </a:buClr>
              <a:buSzPts val="3200"/>
              <a:buFont typeface="Arial" charset="0"/>
              <a:buNone/>
            </a:pPr>
            <a:r>
              <a:rPr lang="pl-PL" sz="2400">
                <a:solidFill>
                  <a:srgbClr val="002D69"/>
                </a:solidFill>
                <a:sym typeface="Calibri" pitchFamily="34" charset="0"/>
              </a:rPr>
              <a:t>Żetony, pozostałe po zdaniu egzaminu certyfikacyjnego na poziomie B2, można wykorzystać na:</a:t>
            </a:r>
            <a:endParaRPr lang="pl-PL" sz="2400">
              <a:solidFill>
                <a:srgbClr val="002D69"/>
              </a:solidFill>
            </a:endParaRPr>
          </a:p>
          <a:p>
            <a:pPr>
              <a:buClr>
                <a:srgbClr val="000000"/>
              </a:buClr>
              <a:buSzPts val="3200"/>
              <a:buFont typeface="Arial" charset="0"/>
              <a:buNone/>
            </a:pPr>
            <a:endParaRPr lang="pl-PL" sz="2400">
              <a:solidFill>
                <a:srgbClr val="002D69"/>
              </a:solidFill>
              <a:sym typeface="Calibri" pitchFamily="34" charset="0"/>
            </a:endParaRPr>
          </a:p>
          <a:p>
            <a:pPr>
              <a:buClr>
                <a:srgbClr val="1F497D"/>
              </a:buClr>
              <a:buSzPts val="3200"/>
              <a:buFont typeface="Arial" charset="0"/>
              <a:buNone/>
            </a:pPr>
            <a:r>
              <a:rPr lang="pl-PL" sz="2400">
                <a:solidFill>
                  <a:srgbClr val="002D69"/>
                </a:solidFill>
                <a:sym typeface="Calibri" pitchFamily="34" charset="0"/>
              </a:rPr>
              <a:t>- na naukę innych języków, </a:t>
            </a:r>
            <a:endParaRPr lang="pl-PL" sz="2400">
              <a:solidFill>
                <a:srgbClr val="002D69"/>
              </a:solidFill>
            </a:endParaRPr>
          </a:p>
          <a:p>
            <a:pPr>
              <a:buClr>
                <a:srgbClr val="1F497D"/>
              </a:buClr>
              <a:buSzPts val="3200"/>
              <a:buFont typeface="Arial" charset="0"/>
              <a:buNone/>
            </a:pPr>
            <a:r>
              <a:rPr lang="pl-PL" sz="2400">
                <a:solidFill>
                  <a:srgbClr val="002D69"/>
                </a:solidFill>
                <a:sym typeface="Calibri" pitchFamily="34" charset="0"/>
              </a:rPr>
              <a:t>- na naukę tego samego języka na wyższym poziomie,</a:t>
            </a:r>
            <a:endParaRPr lang="pl-PL" sz="2400">
              <a:solidFill>
                <a:srgbClr val="002D69"/>
              </a:solidFill>
            </a:endParaRPr>
          </a:p>
          <a:p>
            <a:pPr>
              <a:buClr>
                <a:srgbClr val="1F497D"/>
              </a:buClr>
              <a:buSzPts val="3200"/>
              <a:buFont typeface="Arial" charset="0"/>
              <a:buNone/>
            </a:pPr>
            <a:r>
              <a:rPr lang="pl-PL" sz="2400">
                <a:solidFill>
                  <a:srgbClr val="002D69"/>
                </a:solidFill>
                <a:sym typeface="Calibri" pitchFamily="34" charset="0"/>
              </a:rPr>
              <a:t>- na naukę języka specjalistycznego.</a:t>
            </a:r>
            <a:endParaRPr lang="pl-PL" sz="2400">
              <a:solidFill>
                <a:srgbClr val="002D69"/>
              </a:solidFill>
            </a:endParaRPr>
          </a:p>
          <a:p>
            <a:pPr>
              <a:buClr>
                <a:srgbClr val="000000"/>
              </a:buClr>
              <a:buSzPts val="1800"/>
              <a:buFont typeface="Arial" charset="0"/>
              <a:buNone/>
            </a:pPr>
            <a:endParaRPr lang="pl-PL" sz="24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Google Shape;217;p28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Google Shape;218;p28"/>
          <p:cNvSpPr txBox="1">
            <a:spLocks noChangeArrowheads="1"/>
          </p:cNvSpPr>
          <p:nvPr/>
        </p:nvSpPr>
        <p:spPr bwMode="auto">
          <a:xfrm>
            <a:off x="2549525" y="86042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45059" name="Google Shape;219;p28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20" name="Google Shape;220;p28"/>
          <p:cNvSpPr txBox="1"/>
          <p:nvPr/>
        </p:nvSpPr>
        <p:spPr>
          <a:xfrm>
            <a:off x="395288" y="1965325"/>
            <a:ext cx="8064500" cy="28622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228600" algn="just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61" name="Google Shape;221;p28"/>
          <p:cNvSpPr txBox="1">
            <a:spLocks noChangeArrowheads="1"/>
          </p:cNvSpPr>
          <p:nvPr/>
        </p:nvSpPr>
        <p:spPr bwMode="auto">
          <a:xfrm>
            <a:off x="927100" y="363538"/>
            <a:ext cx="7000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Wolne żetony </a:t>
            </a:r>
            <a:endParaRPr lang="pl-PL"/>
          </a:p>
        </p:txBody>
      </p:sp>
      <p:sp>
        <p:nvSpPr>
          <p:cNvPr id="45062" name="Google Shape;222;p28"/>
          <p:cNvSpPr txBox="1">
            <a:spLocks noChangeArrowheads="1"/>
          </p:cNvSpPr>
          <p:nvPr/>
        </p:nvSpPr>
        <p:spPr bwMode="auto">
          <a:xfrm>
            <a:off x="539750" y="1565275"/>
            <a:ext cx="8429625" cy="636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400">
                <a:solidFill>
                  <a:srgbClr val="0A1F62"/>
                </a:solidFill>
              </a:rPr>
              <a:t>Zapisy na kursy wolnożetonowe odbywają się:</a:t>
            </a:r>
            <a:endParaRPr lang="pl-PL" sz="2400"/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400">
                <a:solidFill>
                  <a:srgbClr val="0A1F62"/>
                </a:solidFill>
              </a:rPr>
              <a:t>- na początku semestru zimowego,</a:t>
            </a:r>
            <a:endParaRPr lang="pl-PL" sz="2400"/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400">
                <a:solidFill>
                  <a:srgbClr val="0A1F62"/>
                </a:solidFill>
              </a:rPr>
              <a:t>- na początku semestru letniego.</a:t>
            </a:r>
            <a:endParaRPr lang="pl-PL" sz="2400"/>
          </a:p>
          <a:p>
            <a:pPr>
              <a:buClr>
                <a:srgbClr val="000000"/>
              </a:buClr>
              <a:buSzPts val="3600"/>
              <a:buFont typeface="Arial" charset="0"/>
              <a:buNone/>
            </a:pPr>
            <a:endParaRPr lang="pl-PL" sz="2400">
              <a:solidFill>
                <a:srgbClr val="0A1F62"/>
              </a:solidFill>
            </a:endParaRPr>
          </a:p>
          <a:p>
            <a:pPr>
              <a:buClr>
                <a:srgbClr val="0A1F62"/>
              </a:buClr>
              <a:buSzPts val="3600"/>
              <a:buFont typeface="Arial" charset="0"/>
              <a:buNone/>
            </a:pPr>
            <a:r>
              <a:rPr lang="pl-PL" sz="2400">
                <a:solidFill>
                  <a:srgbClr val="0A1F62"/>
                </a:solidFill>
              </a:rPr>
              <a:t>Informacja: </a:t>
            </a:r>
          </a:p>
          <a:p>
            <a:pPr>
              <a:buClr>
                <a:srgbClr val="0A1F62"/>
              </a:buClr>
              <a:buSzPts val="3600"/>
              <a:buFont typeface="Arial" charset="0"/>
              <a:buNone/>
            </a:pPr>
            <a:r>
              <a:rPr lang="pl-PL" sz="2400">
                <a:solidFill>
                  <a:srgbClr val="0A1F62"/>
                </a:solidFill>
              </a:rPr>
              <a:t>tel: 61 829 10 51, krzysztof.janczak@amu.edu.pl</a:t>
            </a:r>
            <a:endParaRPr lang="pl-PL" sz="2400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36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Google Shape;227;p2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mtClean="0">
                <a:latin typeface="Calibri" pitchFamily="34" charset="0"/>
                <a:cs typeface="Arial" charset="0"/>
                <a:sym typeface="Calibri" pitchFamily="34" charset="0"/>
              </a:rPr>
              <a:t>KURSY KOMERCYJNE</a:t>
            </a:r>
          </a:p>
        </p:txBody>
      </p:sp>
      <p:sp>
        <p:nvSpPr>
          <p:cNvPr id="47106" name="Google Shape;228;p29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SzPts val="4000"/>
            </a:pPr>
            <a:r>
              <a:rPr lang="pl-PL" sz="4000" smtClean="0">
                <a:latin typeface="Arial" charset="0"/>
                <a:cs typeface="Arial" charset="0"/>
                <a:sym typeface="Calibri" pitchFamily="34" charset="0"/>
              </a:rPr>
              <a:t>ŚCIEŻKA TRZECIA</a:t>
            </a:r>
            <a:endParaRPr lang="pl-PL" smtClean="0">
              <a:latin typeface="Arial" charset="0"/>
              <a:cs typeface="Arial" charset="0"/>
              <a:sym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Google Shape;233;p30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Google Shape;234;p30"/>
          <p:cNvSpPr txBox="1">
            <a:spLocks noChangeArrowheads="1"/>
          </p:cNvSpPr>
          <p:nvPr/>
        </p:nvSpPr>
        <p:spPr bwMode="auto">
          <a:xfrm>
            <a:off x="2549525" y="86042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49155" name="Google Shape;235;p30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36" name="Google Shape;236;p30"/>
          <p:cNvSpPr txBox="1"/>
          <p:nvPr/>
        </p:nvSpPr>
        <p:spPr>
          <a:xfrm>
            <a:off x="395288" y="1965325"/>
            <a:ext cx="8064500" cy="28622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228600" algn="just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57" name="Google Shape;237;p30"/>
          <p:cNvSpPr txBox="1">
            <a:spLocks noChangeArrowheads="1"/>
          </p:cNvSpPr>
          <p:nvPr/>
        </p:nvSpPr>
        <p:spPr bwMode="auto">
          <a:xfrm>
            <a:off x="1857375" y="214313"/>
            <a:ext cx="7000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Działalność komercyjna</a:t>
            </a:r>
            <a:endParaRPr lang="pl-PL"/>
          </a:p>
        </p:txBody>
      </p:sp>
      <p:sp>
        <p:nvSpPr>
          <p:cNvPr id="49158" name="Google Shape;238;p30"/>
          <p:cNvSpPr txBox="1">
            <a:spLocks noChangeArrowheads="1"/>
          </p:cNvSpPr>
          <p:nvPr/>
        </p:nvSpPr>
        <p:spPr bwMode="auto">
          <a:xfrm>
            <a:off x="539750" y="1565275"/>
            <a:ext cx="8429625" cy="329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400" b="1"/>
              <a:t/>
            </a:r>
            <a:br>
              <a:rPr lang="pl-PL" sz="2400" b="1"/>
            </a:br>
            <a:r>
              <a:rPr lang="pl-PL" sz="2400" b="1">
                <a:solidFill>
                  <a:srgbClr val="0A1F62"/>
                </a:solidFill>
              </a:rPr>
              <a:t>Kursy językowe dla pracowników, doktorantów 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400" b="1">
                <a:solidFill>
                  <a:srgbClr val="0A1F62"/>
                </a:solidFill>
              </a:rPr>
              <a:t>i studentów oraz wszystkich osób spoza UAM, 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400" b="1">
                <a:solidFill>
                  <a:srgbClr val="0A1F62"/>
                </a:solidFill>
              </a:rPr>
              <a:t>którzy chcieliby poszerzyć swoją znajomość </a:t>
            </a:r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400" b="1">
                <a:solidFill>
                  <a:srgbClr val="0A1F62"/>
                </a:solidFill>
              </a:rPr>
              <a:t>języków obcych.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Google Shape;243;p31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2" name="Google Shape;244;p31"/>
          <p:cNvSpPr txBox="1">
            <a:spLocks noChangeArrowheads="1"/>
          </p:cNvSpPr>
          <p:nvPr/>
        </p:nvSpPr>
        <p:spPr bwMode="auto">
          <a:xfrm>
            <a:off x="2549525" y="86042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51203" name="Google Shape;245;p31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46" name="Google Shape;246;p31"/>
          <p:cNvSpPr txBox="1"/>
          <p:nvPr/>
        </p:nvSpPr>
        <p:spPr>
          <a:xfrm>
            <a:off x="395288" y="1965325"/>
            <a:ext cx="8064500" cy="28622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228600" algn="just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05" name="Google Shape;247;p31"/>
          <p:cNvSpPr txBox="1">
            <a:spLocks noChangeArrowheads="1"/>
          </p:cNvSpPr>
          <p:nvPr/>
        </p:nvSpPr>
        <p:spPr bwMode="auto">
          <a:xfrm>
            <a:off x="1857375" y="214313"/>
            <a:ext cx="7000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Działalność komercyjna</a:t>
            </a:r>
            <a:endParaRPr lang="pl-PL"/>
          </a:p>
        </p:txBody>
      </p:sp>
      <p:sp>
        <p:nvSpPr>
          <p:cNvPr id="51206" name="Google Shape;248;p31"/>
          <p:cNvSpPr txBox="1">
            <a:spLocks noChangeArrowheads="1"/>
          </p:cNvSpPr>
          <p:nvPr/>
        </p:nvSpPr>
        <p:spPr bwMode="auto">
          <a:xfrm>
            <a:off x="690563" y="1662113"/>
            <a:ext cx="8429625" cy="554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 b="1"/>
          </a:p>
          <a:p>
            <a:pPr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 b="1"/>
          </a:p>
          <a:p>
            <a:pPr>
              <a:buClr>
                <a:srgbClr val="1F497D"/>
              </a:buClr>
              <a:buSzPts val="2000"/>
              <a:buFont typeface="Arial" charset="0"/>
              <a:buNone/>
            </a:pPr>
            <a:r>
              <a:rPr lang="pl-PL" sz="2000" b="1">
                <a:solidFill>
                  <a:srgbClr val="002D69"/>
                </a:solidFill>
              </a:rPr>
              <a:t>RODZAJE KURSÓW KOMERCYJNYCH:</a:t>
            </a:r>
            <a:endParaRPr lang="pl-PL">
              <a:solidFill>
                <a:srgbClr val="002D69"/>
              </a:solidFill>
            </a:endParaRPr>
          </a:p>
          <a:p>
            <a:pPr>
              <a:buClr>
                <a:srgbClr val="000000"/>
              </a:buClr>
              <a:buSzPts val="2000"/>
              <a:buFont typeface="Arial" charset="0"/>
              <a:buNone/>
            </a:pPr>
            <a:endParaRPr lang="pl-PL" sz="2000" b="1">
              <a:solidFill>
                <a:srgbClr val="002D69"/>
              </a:solidFill>
            </a:endParaRPr>
          </a:p>
          <a:p>
            <a:pPr>
              <a:buClr>
                <a:srgbClr val="0A1F62"/>
              </a:buClr>
              <a:buSzPts val="2000"/>
              <a:buFont typeface="Arial" charset="0"/>
              <a:buAutoNum type="arabicPeriod"/>
            </a:pPr>
            <a:r>
              <a:rPr lang="pl-PL" sz="2000">
                <a:solidFill>
                  <a:srgbClr val="0A1F62"/>
                </a:solidFill>
              </a:rPr>
              <a:t>Kursy ogólne od A1 do C1 (angielski, niemiecki, francuski, włoski, hiszpański, rosyjski, norweski), </a:t>
            </a:r>
            <a:r>
              <a:rPr lang="pl-PL" sz="2000" b="1">
                <a:solidFill>
                  <a:srgbClr val="0A1F62"/>
                </a:solidFill>
              </a:rPr>
              <a:t>w tym kursy doszkalające do poziomu A2 dla studentów pierwszego roku oraz kursy kształtujące kompetencje językowe na poziomie B2.</a:t>
            </a:r>
            <a:endParaRPr lang="pl-PL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A1F62"/>
                </a:solidFill>
              </a:rPr>
              <a:t>2. Kursy języka biznesowego angielskiego i niemieckiego.</a:t>
            </a:r>
            <a:endParaRPr lang="pl-PL"/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A1F62"/>
              </a:buClr>
              <a:buSzPts val="2000"/>
              <a:buFont typeface="Arial" charset="0"/>
              <a:buNone/>
            </a:pPr>
            <a:r>
              <a:rPr lang="pl-PL" sz="2000">
                <a:solidFill>
                  <a:srgbClr val="0A1F62"/>
                </a:solidFill>
              </a:rPr>
              <a:t>3. Kursy języka łacińskiego oraz języka migowego.</a:t>
            </a:r>
          </a:p>
          <a:p>
            <a:pPr>
              <a:buClr>
                <a:srgbClr val="0A1F62"/>
              </a:buClr>
              <a:buSzPts val="2000"/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A1F62"/>
              </a:buClr>
              <a:buSzPts val="2000"/>
              <a:buFont typeface="Arial" charset="0"/>
              <a:buNone/>
            </a:pPr>
            <a:r>
              <a:rPr lang="pl-PL" sz="2000">
                <a:solidFill>
                  <a:srgbClr val="0A1F62"/>
                </a:solidFill>
              </a:rPr>
              <a:t>4. Kursy przygotowujące do certyfikatów Cambridge FCE B2 oraz Advanced C1.</a:t>
            </a:r>
            <a:endParaRPr lang="pl-PL"/>
          </a:p>
          <a:p>
            <a:pPr>
              <a:buClr>
                <a:srgbClr val="000000"/>
              </a:buClr>
              <a:buSzPts val="2000"/>
              <a:buFont typeface="Arial" charset="0"/>
              <a:buNone/>
            </a:pPr>
            <a:endParaRPr lang="pl-PL" sz="2000">
              <a:solidFill>
                <a:srgbClr val="0A1F62"/>
              </a:solidFill>
            </a:endParaRPr>
          </a:p>
          <a:p>
            <a:pPr>
              <a:buClr>
                <a:srgbClr val="0A1F62"/>
              </a:buClr>
              <a:buSzPts val="2000"/>
              <a:buFont typeface="Arial" charset="0"/>
              <a:buNone/>
            </a:pPr>
            <a:endParaRPr lang="pl-PL" sz="24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Google Shape;95;p14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Google Shape;96;p14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16387" name="Google Shape;97;p14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16388" name="Google Shape;98;p14"/>
          <p:cNvSpPr txBox="1">
            <a:spLocks noChangeArrowheads="1"/>
          </p:cNvSpPr>
          <p:nvPr/>
        </p:nvSpPr>
        <p:spPr bwMode="auto">
          <a:xfrm>
            <a:off x="358775" y="1571625"/>
            <a:ext cx="8072438" cy="427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0A1F62"/>
                </a:solidFill>
              </a:rPr>
              <a:t>Studium Językowe UAM prowadzi zajęcia z języków obcych: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F79646"/>
                </a:solidFill>
              </a:rPr>
              <a:t>angielskiego</a:t>
            </a:r>
            <a:r>
              <a:rPr lang="pl-PL" sz="1800">
                <a:solidFill>
                  <a:srgbClr val="0A1F62"/>
                </a:solidFill>
              </a:rPr>
              <a:t>,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FF0000"/>
                </a:solidFill>
              </a:rPr>
              <a:t>francuskiego</a:t>
            </a:r>
            <a:r>
              <a:rPr lang="pl-PL" sz="1800">
                <a:solidFill>
                  <a:srgbClr val="0A1F62"/>
                </a:solidFill>
              </a:rPr>
              <a:t>,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92D050"/>
                </a:solidFill>
              </a:rPr>
              <a:t>włoskiego</a:t>
            </a:r>
            <a:r>
              <a:rPr lang="pl-PL" sz="1800">
                <a:solidFill>
                  <a:srgbClr val="0A1F62"/>
                </a:solidFill>
              </a:rPr>
              <a:t>,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FFCC00"/>
                </a:solidFill>
              </a:rPr>
              <a:t>hiszpańskiego</a:t>
            </a:r>
            <a:r>
              <a:rPr lang="pl-PL" sz="1800">
                <a:solidFill>
                  <a:srgbClr val="0A1F62"/>
                </a:solidFill>
              </a:rPr>
              <a:t>,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00B0F0"/>
                </a:solidFill>
              </a:rPr>
              <a:t>niemieckiego</a:t>
            </a:r>
            <a:r>
              <a:rPr lang="pl-PL" sz="1800">
                <a:solidFill>
                  <a:srgbClr val="0A1F62"/>
                </a:solidFill>
              </a:rPr>
              <a:t>,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7030A0"/>
                </a:solidFill>
              </a:rPr>
              <a:t>rosyjskiego</a:t>
            </a:r>
            <a:r>
              <a:rPr lang="pl-PL" sz="1800">
                <a:solidFill>
                  <a:srgbClr val="0A1F62"/>
                </a:solidFill>
              </a:rPr>
              <a:t>,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002060"/>
                </a:solidFill>
              </a:rPr>
              <a:t>greki</a:t>
            </a:r>
            <a:r>
              <a:rPr lang="pl-PL" sz="1800">
                <a:solidFill>
                  <a:srgbClr val="0A1F62"/>
                </a:solidFill>
              </a:rPr>
              <a:t>,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chemeClr val="accent2"/>
                </a:solidFill>
              </a:rPr>
              <a:t>łaciny</a:t>
            </a:r>
            <a:r>
              <a:rPr lang="pl-PL" sz="1800">
                <a:solidFill>
                  <a:srgbClr val="0A1F62"/>
                </a:solidFill>
              </a:rPr>
              <a:t>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>
                <a:solidFill>
                  <a:srgbClr val="0A1F62"/>
                </a:solidFill>
              </a:rPr>
              <a:t>dla studentów naszego  Uniwersytetu na studiach </a:t>
            </a:r>
            <a:r>
              <a:rPr lang="pl-PL" sz="1800" b="1">
                <a:solidFill>
                  <a:srgbClr val="0A1F62"/>
                </a:solidFill>
              </a:rPr>
              <a:t>licencjackich</a:t>
            </a:r>
            <a:r>
              <a:rPr lang="pl-PL" sz="1800">
                <a:solidFill>
                  <a:srgbClr val="0A1F62"/>
                </a:solidFill>
              </a:rPr>
              <a:t> </a:t>
            </a:r>
            <a:br>
              <a:rPr lang="pl-PL" sz="1800">
                <a:solidFill>
                  <a:srgbClr val="0A1F62"/>
                </a:solidFill>
              </a:rPr>
            </a:br>
            <a:r>
              <a:rPr lang="pl-PL" sz="1800">
                <a:solidFill>
                  <a:srgbClr val="0A1F62"/>
                </a:solidFill>
              </a:rPr>
              <a:t>i </a:t>
            </a:r>
            <a:r>
              <a:rPr lang="pl-PL" sz="1800" b="1">
                <a:solidFill>
                  <a:srgbClr val="0A1F62"/>
                </a:solidFill>
              </a:rPr>
              <a:t>magisterskich</a:t>
            </a:r>
            <a:r>
              <a:rPr lang="pl-PL" sz="1800">
                <a:solidFill>
                  <a:srgbClr val="0A1F62"/>
                </a:solidFill>
              </a:rPr>
              <a:t>.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Wybór języka uzależniony jest od programu studiów danego kierunku oraz od języka oferowanego przez wydział</a:t>
            </a:r>
            <a:r>
              <a:rPr lang="pl-PL" sz="1800" b="1">
                <a:solidFill>
                  <a:srgbClr val="002060"/>
                </a:solidFill>
              </a:rPr>
              <a:t>.</a:t>
            </a:r>
            <a:endParaRPr lang="pl-PL"/>
          </a:p>
        </p:txBody>
      </p:sp>
      <p:sp>
        <p:nvSpPr>
          <p:cNvPr id="16389" name="Google Shape;99;p14"/>
          <p:cNvSpPr txBox="1">
            <a:spLocks noChangeArrowheads="1"/>
          </p:cNvSpPr>
          <p:nvPr/>
        </p:nvSpPr>
        <p:spPr bwMode="auto">
          <a:xfrm>
            <a:off x="2571750" y="571500"/>
            <a:ext cx="6215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Studium Językowe UAM </a:t>
            </a:r>
            <a:endParaRPr lang="pl-PL" sz="3600" b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Google Shape;253;p32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Google Shape;254;p32"/>
          <p:cNvSpPr txBox="1">
            <a:spLocks noChangeArrowheads="1"/>
          </p:cNvSpPr>
          <p:nvPr/>
        </p:nvSpPr>
        <p:spPr bwMode="auto">
          <a:xfrm>
            <a:off x="3071813" y="1643063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53251" name="Google Shape;255;p32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56" name="Google Shape;256;p32"/>
          <p:cNvSpPr txBox="1"/>
          <p:nvPr/>
        </p:nvSpPr>
        <p:spPr>
          <a:xfrm>
            <a:off x="395288" y="1965325"/>
            <a:ext cx="8064500" cy="2862263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b="1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228600" algn="just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800" kern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53" name="Google Shape;257;p32"/>
          <p:cNvSpPr txBox="1">
            <a:spLocks noChangeArrowheads="1"/>
          </p:cNvSpPr>
          <p:nvPr/>
        </p:nvSpPr>
        <p:spPr bwMode="auto">
          <a:xfrm>
            <a:off x="1835150" y="188913"/>
            <a:ext cx="7000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          KONTAKT</a:t>
            </a:r>
            <a:endParaRPr lang="pl-PL"/>
          </a:p>
        </p:txBody>
      </p:sp>
      <p:sp>
        <p:nvSpPr>
          <p:cNvPr id="53254" name="Google Shape;258;p32"/>
          <p:cNvSpPr txBox="1">
            <a:spLocks noChangeArrowheads="1"/>
          </p:cNvSpPr>
          <p:nvPr/>
        </p:nvSpPr>
        <p:spPr bwMode="auto">
          <a:xfrm>
            <a:off x="1835150" y="1341438"/>
            <a:ext cx="8429625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Studium Językowe UAM: </a:t>
            </a:r>
            <a:endParaRPr lang="pl-PL"/>
          </a:p>
          <a:p>
            <a:pPr algn="just">
              <a:buClr>
                <a:srgbClr val="002060"/>
              </a:buClr>
              <a:buSzPts val="2000"/>
              <a:buFont typeface="Noto Sans Symbols"/>
              <a:buChar char="⮚"/>
            </a:pPr>
            <a:r>
              <a:rPr lang="pl-PL" sz="2000" b="1">
                <a:solidFill>
                  <a:srgbClr val="002060"/>
                </a:solidFill>
              </a:rPr>
              <a:t>  sj.amu.edu.pl</a:t>
            </a:r>
            <a:endParaRPr lang="pl-PL"/>
          </a:p>
          <a:p>
            <a:pPr>
              <a:spcBef>
                <a:spcPts val="475"/>
              </a:spcBef>
              <a:buClr>
                <a:srgbClr val="000000"/>
              </a:buClr>
              <a:buSzPts val="2400"/>
              <a:buFont typeface="Arial" charset="0"/>
              <a:buChar char="•"/>
            </a:pPr>
            <a:r>
              <a:rPr lang="pl-PL" sz="2400" b="1">
                <a:latin typeface="Calibri" pitchFamily="34" charset="0"/>
                <a:sym typeface="Calibri" pitchFamily="34" charset="0"/>
              </a:rPr>
              <a:t>e-mail </a:t>
            </a:r>
            <a:r>
              <a:rPr lang="pl-PL" sz="2400" b="1" u="sng">
                <a:solidFill>
                  <a:schemeClr val="hlink"/>
                </a:solidFill>
                <a:latin typeface="Calibri" pitchFamily="34" charset="0"/>
                <a:sym typeface="Calibri" pitchFamily="34" charset="0"/>
                <a:hlinkClick r:id="rId4"/>
              </a:rPr>
              <a:t>lektorat@amu.edu.pl</a:t>
            </a:r>
            <a:r>
              <a:rPr lang="pl-PL" sz="2400" b="1">
                <a:latin typeface="Calibri" pitchFamily="34" charset="0"/>
                <a:sym typeface="Calibri" pitchFamily="34" charset="0"/>
              </a:rPr>
              <a:t> </a:t>
            </a:r>
            <a:endParaRPr lang="pl-PL"/>
          </a:p>
          <a:p>
            <a:pPr>
              <a:spcBef>
                <a:spcPts val="475"/>
              </a:spcBef>
              <a:buClr>
                <a:srgbClr val="000000"/>
              </a:buClr>
              <a:buSzPts val="2400"/>
              <a:buFont typeface="Arial" charset="0"/>
              <a:buChar char="•"/>
            </a:pPr>
            <a:r>
              <a:rPr lang="pl-PL" sz="2400" b="1">
                <a:latin typeface="Calibri" pitchFamily="34" charset="0"/>
                <a:sym typeface="Calibri" pitchFamily="34" charset="0"/>
              </a:rPr>
              <a:t>tel. 61 829 29 57 </a:t>
            </a:r>
            <a:endParaRPr lang="pl-PL"/>
          </a:p>
          <a:p>
            <a:pPr algn="just">
              <a:buClr>
                <a:srgbClr val="000000"/>
              </a:buClr>
              <a:buSzPts val="2000"/>
              <a:buFont typeface="Noto Sans Symbols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ts val="2000"/>
              <a:buFont typeface="Noto Sans Symbols"/>
              <a:buChar char="⮚"/>
            </a:pPr>
            <a:r>
              <a:rPr lang="pl-PL" sz="2000" b="1">
                <a:solidFill>
                  <a:srgbClr val="002060"/>
                </a:solidFill>
              </a:rPr>
              <a:t>  www.facebook.com/studiumjezykoweuam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1800" b="1"/>
              <a:t/>
            </a:r>
            <a:br>
              <a:rPr lang="pl-PL" sz="1800" b="1"/>
            </a:br>
            <a:endParaRPr lang="pl-PL" sz="1800" b="1"/>
          </a:p>
        </p:txBody>
      </p:sp>
      <p:sp>
        <p:nvSpPr>
          <p:cNvPr id="53255" name="Google Shape;259;p32"/>
          <p:cNvSpPr>
            <a:spLocks noChangeArrowheads="1"/>
          </p:cNvSpPr>
          <p:nvPr/>
        </p:nvSpPr>
        <p:spPr bwMode="auto">
          <a:xfrm>
            <a:off x="430213" y="2363788"/>
            <a:ext cx="7962900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marL="457200" indent="-457200" algn="just">
              <a:buClr>
                <a:srgbClr val="000000"/>
              </a:buClr>
              <a:buSzPts val="2000"/>
              <a:buFont typeface="Calibri" pitchFamily="34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0000"/>
              </a:buClr>
              <a:buSzPts val="2000"/>
              <a:buFont typeface="Calibri" pitchFamily="34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0000"/>
              </a:buClr>
              <a:buSzPts val="2000"/>
              <a:buFont typeface="Calibri" pitchFamily="34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0000"/>
              </a:buClr>
              <a:buSzPts val="2000"/>
              <a:buFont typeface="Calibri" pitchFamily="34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0000"/>
              </a:buClr>
              <a:buSzPts val="2000"/>
              <a:buFont typeface="Calibri" pitchFamily="34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2060"/>
              </a:buClr>
              <a:buSzPts val="2000"/>
              <a:buFont typeface="Calibri" pitchFamily="34" charset="0"/>
              <a:buNone/>
            </a:pPr>
            <a:r>
              <a:rPr lang="pl-PL" sz="2000" b="1">
                <a:solidFill>
                  <a:srgbClr val="002060"/>
                </a:solidFill>
              </a:rPr>
              <a:t>Koordynatorzy ds. USOS z ramienia Studium Językowego UAM </a:t>
            </a:r>
            <a:br>
              <a:rPr lang="pl-PL" sz="2000" b="1">
                <a:solidFill>
                  <a:srgbClr val="002060"/>
                </a:solidFill>
              </a:rPr>
            </a:br>
            <a:r>
              <a:rPr lang="pl-PL" sz="1800" b="1" u="sng">
                <a:solidFill>
                  <a:schemeClr val="hlink"/>
                </a:solidFill>
                <a:hlinkClick r:id="rId5"/>
              </a:rPr>
              <a:t>https://sj.amu.edu.pl/strona-glowna/koordynatorzy-usos</a:t>
            </a:r>
            <a:endParaRPr lang="pl-PL" sz="1800" b="1"/>
          </a:p>
          <a:p>
            <a:pPr marL="457200" indent="-457200" algn="just">
              <a:buClr>
                <a:srgbClr val="000000"/>
              </a:buClr>
              <a:buSzPts val="2000"/>
              <a:buFont typeface="Calibri" pitchFamily="34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000000"/>
              </a:buClr>
              <a:buFont typeface="Arial" charset="0"/>
              <a:buNone/>
            </a:pPr>
            <a:endParaRPr lang="pl-PL" sz="2000" b="1"/>
          </a:p>
        </p:txBody>
      </p:sp>
      <p:pic>
        <p:nvPicPr>
          <p:cNvPr id="53256" name="Google Shape;260;p32" descr="Znalezione obrazy dla zapytania języki obce"/>
          <p:cNvPicPr preferRelativeResize="0"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35563" y="4510088"/>
            <a:ext cx="3251200" cy="216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Google Shape;104;p15"/>
          <p:cNvSpPr txBox="1">
            <a:spLocks noGrp="1"/>
          </p:cNvSpPr>
          <p:nvPr>
            <p:ph type="title"/>
          </p:nvPr>
        </p:nvSpPr>
        <p:spPr>
          <a:xfrm>
            <a:off x="747713" y="4371975"/>
            <a:ext cx="7772400" cy="13620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mtClean="0">
                <a:latin typeface="Calibri" pitchFamily="34" charset="0"/>
                <a:cs typeface="Arial" charset="0"/>
                <a:sym typeface="Calibri" pitchFamily="34" charset="0"/>
              </a:rPr>
              <a:t>LEKTORAT</a:t>
            </a:r>
          </a:p>
        </p:txBody>
      </p:sp>
      <p:sp>
        <p:nvSpPr>
          <p:cNvPr id="18434" name="Google Shape;105;p15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ct val="0"/>
              </a:spcAft>
              <a:buSzPts val="4000"/>
            </a:pPr>
            <a:r>
              <a:rPr lang="pl-PL" sz="4000" smtClean="0">
                <a:latin typeface="Arial" charset="0"/>
                <a:cs typeface="Arial" charset="0"/>
                <a:sym typeface="Calibri" pitchFamily="34" charset="0"/>
              </a:rPr>
              <a:t>ŚCIEŻKA PIERWSZA - OBOWIĄZKOWA</a:t>
            </a:r>
            <a:endParaRPr lang="pl-PL" smtClean="0">
              <a:latin typeface="Arial" charset="0"/>
              <a:cs typeface="Arial" charset="0"/>
              <a:sym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Google Shape;110;p16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Google Shape;111;p16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20483" name="Google Shape;112;p16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0484" name="Google Shape;113;p16"/>
          <p:cNvSpPr txBox="1">
            <a:spLocks noChangeArrowheads="1"/>
          </p:cNvSpPr>
          <p:nvPr/>
        </p:nvSpPr>
        <p:spPr bwMode="auto">
          <a:xfrm>
            <a:off x="395288" y="1984375"/>
            <a:ext cx="80645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ts val="2000"/>
              <a:buFont typeface="Arial" charset="0"/>
              <a:buAutoNum type="arabicPeriod"/>
            </a:pPr>
            <a:r>
              <a:rPr lang="pl-PL" sz="2000">
                <a:solidFill>
                  <a:srgbClr val="002060"/>
                </a:solidFill>
              </a:rPr>
              <a:t> Celem </a:t>
            </a:r>
            <a:r>
              <a:rPr lang="pl-PL" sz="2000" b="1">
                <a:solidFill>
                  <a:srgbClr val="002060"/>
                </a:solidFill>
              </a:rPr>
              <a:t>lektoratu ogólnojęzykowego </a:t>
            </a:r>
            <a:r>
              <a:rPr lang="pl-PL" sz="2000">
                <a:solidFill>
                  <a:srgbClr val="002060"/>
                </a:solidFill>
              </a:rPr>
              <a:t>jest pozyskanie umiejętności</a:t>
            </a:r>
            <a:br>
              <a:rPr lang="pl-PL" sz="2000">
                <a:solidFill>
                  <a:srgbClr val="002060"/>
                </a:solidFill>
              </a:rPr>
            </a:br>
            <a:r>
              <a:rPr lang="pl-PL" sz="2000">
                <a:solidFill>
                  <a:srgbClr val="002060"/>
                </a:solidFill>
              </a:rPr>
              <a:t>językowych na poziomie B2 zgodnie z wymogami Europejskiego Systemu Opisu Kształcenia Językowego. </a:t>
            </a:r>
            <a:r>
              <a:rPr lang="pl-PL" sz="2000" b="1">
                <a:solidFill>
                  <a:srgbClr val="002060"/>
                </a:solidFill>
              </a:rPr>
              <a:t>Studia licencjackie</a:t>
            </a:r>
            <a:r>
              <a:rPr lang="pl-PL" sz="2000">
                <a:solidFill>
                  <a:srgbClr val="002060"/>
                </a:solidFill>
              </a:rPr>
              <a:t>.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SzPts val="2000"/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2. Celem </a:t>
            </a:r>
            <a:r>
              <a:rPr lang="pl-PL" sz="2000" b="1">
                <a:solidFill>
                  <a:srgbClr val="002060"/>
                </a:solidFill>
              </a:rPr>
              <a:t>lektoratu z zakresu języka specjalistycznego </a:t>
            </a:r>
            <a:r>
              <a:rPr lang="pl-PL" sz="2000">
                <a:solidFill>
                  <a:srgbClr val="002060"/>
                </a:solidFill>
              </a:rPr>
              <a:t>jest pozyskanie umiejętności językowych na poziomie B2+/C1 (język specjalistyczny odpowiedni dla danego kierunku studiów). </a:t>
            </a:r>
            <a:r>
              <a:rPr lang="pl-PL" sz="2000" b="1">
                <a:solidFill>
                  <a:srgbClr val="002060"/>
                </a:solidFill>
              </a:rPr>
              <a:t>Studia magisterskie.</a:t>
            </a: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</p:txBody>
      </p:sp>
      <p:sp>
        <p:nvSpPr>
          <p:cNvPr id="20485" name="Google Shape;114;p16"/>
          <p:cNvSpPr txBox="1">
            <a:spLocks noChangeArrowheads="1"/>
          </p:cNvSpPr>
          <p:nvPr/>
        </p:nvSpPr>
        <p:spPr bwMode="auto">
          <a:xfrm>
            <a:off x="1785938" y="428625"/>
            <a:ext cx="6929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 Cel lektoratu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Google Shape;119;p17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Google Shape;120;p17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22531" name="Google Shape;121;p17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2532" name="Google Shape;122;p17"/>
          <p:cNvSpPr txBox="1">
            <a:spLocks noChangeArrowheads="1"/>
          </p:cNvSpPr>
          <p:nvPr/>
        </p:nvSpPr>
        <p:spPr bwMode="auto">
          <a:xfrm>
            <a:off x="395288" y="1984375"/>
            <a:ext cx="80645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 b="1" u="sng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ts val="2000"/>
              <a:buFont typeface="Arial" charset="0"/>
              <a:buAutoNum type="arabicPeriod"/>
            </a:pPr>
            <a:r>
              <a:rPr lang="pl-PL" sz="2000" u="sng">
                <a:solidFill>
                  <a:srgbClr val="002060"/>
                </a:solidFill>
              </a:rPr>
              <a:t>Studia stacjonarne pierwszego stopnia: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     </a:t>
            </a:r>
            <a:r>
              <a:rPr lang="pl-PL" sz="2000" b="1">
                <a:solidFill>
                  <a:srgbClr val="002060"/>
                </a:solidFill>
              </a:rPr>
              <a:t>120 godzin / 4 semestry </a:t>
            </a:r>
            <a:r>
              <a:rPr lang="pl-PL" sz="2000">
                <a:solidFill>
                  <a:srgbClr val="002060"/>
                </a:solidFill>
              </a:rPr>
              <a:t>- począwszy od drugiego semestru pierwszego roku studiów (język ogólny).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2. </a:t>
            </a:r>
            <a:r>
              <a:rPr lang="pl-PL" sz="2000" u="sng">
                <a:solidFill>
                  <a:srgbClr val="002060"/>
                </a:solidFill>
              </a:rPr>
              <a:t>Studia stacjonarne drugiego stopnia: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    </a:t>
            </a:r>
            <a:r>
              <a:rPr lang="pl-PL" sz="2000" b="1">
                <a:solidFill>
                  <a:srgbClr val="002060"/>
                </a:solidFill>
              </a:rPr>
              <a:t>60 godzin / 2 semestry</a:t>
            </a:r>
            <a:r>
              <a:rPr lang="pl-PL" sz="2000">
                <a:solidFill>
                  <a:srgbClr val="002060"/>
                </a:solidFill>
              </a:rPr>
              <a:t> – począwszy od pierwszego semestru pierwszego roku studiów (język specjalistyczny).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3. </a:t>
            </a:r>
            <a:r>
              <a:rPr lang="pl-PL" sz="2000" u="sng">
                <a:solidFill>
                  <a:srgbClr val="002060"/>
                </a:solidFill>
              </a:rPr>
              <a:t>Studia stacjonarne jednolite magisterskie: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    </a:t>
            </a:r>
            <a:r>
              <a:rPr lang="pl-PL" sz="2000" b="1">
                <a:solidFill>
                  <a:srgbClr val="002060"/>
                </a:solidFill>
              </a:rPr>
              <a:t>180 godzin / 6 semestrów </a:t>
            </a:r>
            <a:r>
              <a:rPr lang="pl-PL" sz="2000">
                <a:solidFill>
                  <a:srgbClr val="002060"/>
                </a:solidFill>
              </a:rPr>
              <a:t>- począwszy od drugiego semestru pierwszego roku studiów (język ogólny + język specjalistyczny).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</p:txBody>
      </p:sp>
      <p:sp>
        <p:nvSpPr>
          <p:cNvPr id="22533" name="Google Shape;123;p17"/>
          <p:cNvSpPr txBox="1">
            <a:spLocks noChangeArrowheads="1"/>
          </p:cNvSpPr>
          <p:nvPr/>
        </p:nvSpPr>
        <p:spPr bwMode="auto">
          <a:xfrm>
            <a:off x="1928813" y="500063"/>
            <a:ext cx="692943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Wymiar godzinowy lektoratu</a:t>
            </a:r>
            <a:endParaRPr lang="pl-PL"/>
          </a:p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(wersja podstawowa)</a:t>
            </a:r>
            <a:endParaRPr lang="pl-PL"/>
          </a:p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Google Shape;128;p18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Google Shape;129;p18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24579" name="Google Shape;130;p18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4580" name="Google Shape;131;p18"/>
          <p:cNvSpPr txBox="1">
            <a:spLocks noChangeArrowheads="1"/>
          </p:cNvSpPr>
          <p:nvPr/>
        </p:nvSpPr>
        <p:spPr bwMode="auto">
          <a:xfrm>
            <a:off x="500063" y="1330325"/>
            <a:ext cx="8320087" cy="493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Grupy lektoratowe na studiach stacjonarnych I stopnia rozpoczynają się </a:t>
            </a:r>
            <a:r>
              <a:rPr lang="pl-PL" sz="2000" b="1">
                <a:solidFill>
                  <a:srgbClr val="002060"/>
                </a:solidFill>
              </a:rPr>
              <a:t>od poziomu minimum A2 </a:t>
            </a:r>
            <a:r>
              <a:rPr lang="pl-PL" sz="2000">
                <a:solidFill>
                  <a:srgbClr val="002060"/>
                </a:solidFill>
              </a:rPr>
              <a:t>i realizują program w następującym porządku:</a:t>
            </a:r>
            <a:endParaRPr lang="pl-PL"/>
          </a:p>
          <a:p>
            <a:pPr algn="just">
              <a:lnSpc>
                <a:spcPct val="150000"/>
              </a:lnSpc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-   semestr pierwszy: </a:t>
            </a:r>
            <a:r>
              <a:rPr lang="pl-PL" sz="2000">
                <a:solidFill>
                  <a:srgbClr val="002060"/>
                </a:solidFill>
              </a:rPr>
              <a:t>utrwalenie i pogłębienie umiejętności językowych na poziomie A2 oraz podstawy poziomu B1(30h – 1 żeton),</a:t>
            </a:r>
            <a:endParaRPr lang="pl-PL"/>
          </a:p>
          <a:p>
            <a:pPr algn="just">
              <a:lnSpc>
                <a:spcPct val="150000"/>
              </a:lnSpc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-  </a:t>
            </a:r>
            <a:r>
              <a:rPr lang="pl-PL" sz="2000">
                <a:solidFill>
                  <a:srgbClr val="002060"/>
                </a:solidFill>
              </a:rPr>
              <a:t> </a:t>
            </a:r>
            <a:r>
              <a:rPr lang="pl-PL" sz="2000" b="1">
                <a:solidFill>
                  <a:srgbClr val="002060"/>
                </a:solidFill>
              </a:rPr>
              <a:t>semestr drugi: </a:t>
            </a:r>
            <a:r>
              <a:rPr lang="pl-PL" sz="2000">
                <a:solidFill>
                  <a:srgbClr val="002060"/>
                </a:solidFill>
              </a:rPr>
              <a:t>utrwalenie poziomu B1(30h – 2 żeton),</a:t>
            </a:r>
            <a:endParaRPr lang="pl-PL"/>
          </a:p>
          <a:p>
            <a:pPr algn="just">
              <a:lnSpc>
                <a:spcPct val="150000"/>
              </a:lnSpc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- semestr trzeci: </a:t>
            </a:r>
            <a:r>
              <a:rPr lang="pl-PL" sz="2000">
                <a:solidFill>
                  <a:srgbClr val="002060"/>
                </a:solidFill>
              </a:rPr>
              <a:t>materiał odpowiadający poziomowi B2.1(30 - 3 żeton),</a:t>
            </a:r>
            <a:endParaRPr lang="pl-PL"/>
          </a:p>
          <a:p>
            <a:pPr algn="just">
              <a:lnSpc>
                <a:spcPct val="150000"/>
              </a:lnSpc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-</a:t>
            </a:r>
            <a:r>
              <a:rPr lang="pl-PL" sz="2000">
                <a:solidFill>
                  <a:srgbClr val="002060"/>
                </a:solidFill>
              </a:rPr>
              <a:t> </a:t>
            </a:r>
            <a:r>
              <a:rPr lang="pl-PL" sz="2000" b="1">
                <a:solidFill>
                  <a:srgbClr val="002060"/>
                </a:solidFill>
              </a:rPr>
              <a:t>semestr czwarty: </a:t>
            </a:r>
            <a:r>
              <a:rPr lang="pl-PL" sz="2000">
                <a:solidFill>
                  <a:srgbClr val="002060"/>
                </a:solidFill>
              </a:rPr>
              <a:t>przygotowanie do egzaminu na poziomie B2.2 </a:t>
            </a:r>
            <a:br>
              <a:rPr lang="pl-PL" sz="2000">
                <a:solidFill>
                  <a:srgbClr val="002060"/>
                </a:solidFill>
              </a:rPr>
            </a:br>
            <a:r>
              <a:rPr lang="pl-PL" sz="2000">
                <a:solidFill>
                  <a:srgbClr val="002060"/>
                </a:solidFill>
              </a:rPr>
              <a:t>(30- 4 żeton),</a:t>
            </a:r>
            <a:endParaRPr lang="pl-PL"/>
          </a:p>
          <a:p>
            <a:pPr algn="just">
              <a:lnSpc>
                <a:spcPct val="150000"/>
              </a:lnSpc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- </a:t>
            </a:r>
            <a:r>
              <a:rPr lang="pl-PL" sz="2000">
                <a:solidFill>
                  <a:srgbClr val="002060"/>
                </a:solidFill>
              </a:rPr>
              <a:t> </a:t>
            </a:r>
            <a:r>
              <a:rPr lang="pl-PL" sz="2000" b="1">
                <a:solidFill>
                  <a:srgbClr val="002060"/>
                </a:solidFill>
              </a:rPr>
              <a:t>semestr piąty i szósty (studia magisterskie): </a:t>
            </a:r>
            <a:r>
              <a:rPr lang="pl-PL" sz="2000">
                <a:solidFill>
                  <a:srgbClr val="002060"/>
                </a:solidFill>
              </a:rPr>
              <a:t>język specjalistyczny odpowiedni dla danego kierunku studiów (60h).</a:t>
            </a:r>
            <a:endParaRPr lang="pl-PL" sz="2000" b="1">
              <a:solidFill>
                <a:srgbClr val="002060"/>
              </a:solidFill>
            </a:endParaRPr>
          </a:p>
        </p:txBody>
      </p:sp>
      <p:sp>
        <p:nvSpPr>
          <p:cNvPr id="24581" name="Google Shape;132;p18"/>
          <p:cNvSpPr txBox="1">
            <a:spLocks noChangeArrowheads="1"/>
          </p:cNvSpPr>
          <p:nvPr/>
        </p:nvSpPr>
        <p:spPr bwMode="auto">
          <a:xfrm>
            <a:off x="1250950" y="165100"/>
            <a:ext cx="7000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400" b="1">
                <a:solidFill>
                  <a:srgbClr val="002060"/>
                </a:solidFill>
              </a:rPr>
              <a:t>Program zajęć lektoratowych </a:t>
            </a:r>
            <a:br>
              <a:rPr lang="pl-PL" sz="2400" b="1">
                <a:solidFill>
                  <a:srgbClr val="002060"/>
                </a:solidFill>
              </a:rPr>
            </a:br>
            <a:r>
              <a:rPr lang="pl-PL" sz="2400" b="1">
                <a:solidFill>
                  <a:srgbClr val="002060"/>
                </a:solidFill>
              </a:rPr>
              <a:t>(wariant podstawowy- obowiązkowy):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Google Shape;137;p19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Google Shape;138;p19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26627" name="Google Shape;139;p19"/>
          <p:cNvSpPr txBox="1">
            <a:spLocks noChangeArrowheads="1"/>
          </p:cNvSpPr>
          <p:nvPr/>
        </p:nvSpPr>
        <p:spPr bwMode="auto">
          <a:xfrm>
            <a:off x="1619250" y="1341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6628" name="Google Shape;140;p19"/>
          <p:cNvSpPr txBox="1">
            <a:spLocks noChangeArrowheads="1"/>
          </p:cNvSpPr>
          <p:nvPr/>
        </p:nvSpPr>
        <p:spPr bwMode="auto">
          <a:xfrm>
            <a:off x="500063" y="1330325"/>
            <a:ext cx="8320087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Liczebność grup obecnie 14 osób (minimum)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UWAGA: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Liczebność grup oraz oferta językowa na wydziale zależy od władz danego wydziału i programu studiów.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 b="1">
              <a:solidFill>
                <a:srgbClr val="002060"/>
              </a:solidFill>
            </a:endParaRPr>
          </a:p>
        </p:txBody>
      </p:sp>
      <p:sp>
        <p:nvSpPr>
          <p:cNvPr id="26629" name="Google Shape;141;p19"/>
          <p:cNvSpPr txBox="1">
            <a:spLocks noChangeArrowheads="1"/>
          </p:cNvSpPr>
          <p:nvPr/>
        </p:nvSpPr>
        <p:spPr bwMode="auto">
          <a:xfrm>
            <a:off x="1250950" y="165100"/>
            <a:ext cx="7000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2400" b="1">
                <a:solidFill>
                  <a:srgbClr val="002060"/>
                </a:solidFill>
              </a:rPr>
              <a:t>Program zajęć lektoratowych </a:t>
            </a:r>
            <a:br>
              <a:rPr lang="pl-PL" sz="2400" b="1">
                <a:solidFill>
                  <a:srgbClr val="002060"/>
                </a:solidFill>
              </a:rPr>
            </a:br>
            <a:endParaRPr lang="pl-PL" sz="2400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Google Shape;146;p20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Google Shape;147;p20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28675" name="Google Shape;148;p20"/>
          <p:cNvSpPr txBox="1">
            <a:spLocks noChangeArrowheads="1"/>
          </p:cNvSpPr>
          <p:nvPr/>
        </p:nvSpPr>
        <p:spPr bwMode="auto">
          <a:xfrm>
            <a:off x="1643063" y="1214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28676" name="Google Shape;149;p20"/>
          <p:cNvSpPr txBox="1">
            <a:spLocks noChangeArrowheads="1"/>
          </p:cNvSpPr>
          <p:nvPr/>
        </p:nvSpPr>
        <p:spPr bwMode="auto">
          <a:xfrm>
            <a:off x="428625" y="1785938"/>
            <a:ext cx="8064500" cy="335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SzPts val="2000"/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Obowiązkowy, </a:t>
            </a:r>
            <a:r>
              <a:rPr lang="pl-PL" sz="2000">
                <a:solidFill>
                  <a:srgbClr val="002060"/>
                </a:solidFill>
              </a:rPr>
              <a:t>przeznaczony dla studentów I roku studiów stacjonarnych I stopnia, mający na celu określenie poziomu biegłości językowej (</a:t>
            </a:r>
            <a:r>
              <a:rPr lang="pl-PL" sz="2000" b="1">
                <a:solidFill>
                  <a:srgbClr val="002060"/>
                </a:solidFill>
              </a:rPr>
              <a:t>11 do 31 października 2024 r.</a:t>
            </a:r>
            <a:r>
              <a:rPr lang="pl-PL" sz="2000">
                <a:solidFill>
                  <a:srgbClr val="002060"/>
                </a:solidFill>
              </a:rPr>
              <a:t>).</a:t>
            </a:r>
            <a:endParaRPr lang="pl-PL" sz="1800" b="1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>
                <a:solidFill>
                  <a:srgbClr val="002060"/>
                </a:solidFill>
              </a:rPr>
              <a:t> Informacja na: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u="sng">
                <a:solidFill>
                  <a:schemeClr val="hlink"/>
                </a:solidFill>
                <a:hlinkClick r:id="rId4"/>
              </a:rPr>
              <a:t>https://sj.amu.edu.pl/dla-studenta/studia-i-stopnia/test-diagnozujacy</a:t>
            </a:r>
            <a:endParaRPr lang="pl-PL" sz="2000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</p:txBody>
      </p:sp>
      <p:sp>
        <p:nvSpPr>
          <p:cNvPr id="28677" name="Google Shape;150;p20"/>
          <p:cNvSpPr txBox="1">
            <a:spLocks noChangeArrowheads="1"/>
          </p:cNvSpPr>
          <p:nvPr/>
        </p:nvSpPr>
        <p:spPr bwMode="auto">
          <a:xfrm>
            <a:off x="1857375" y="642938"/>
            <a:ext cx="6429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Test diagnozujący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Google Shape;155;p21" descr="prezentacja_1024x768.jpg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Google Shape;156;p21"/>
          <p:cNvSpPr txBox="1">
            <a:spLocks noChangeArrowheads="1"/>
          </p:cNvSpPr>
          <p:nvPr/>
        </p:nvSpPr>
        <p:spPr bwMode="auto">
          <a:xfrm>
            <a:off x="2555875" y="765175"/>
            <a:ext cx="5616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endParaRPr lang="pl-PL" sz="3600" b="1">
              <a:solidFill>
                <a:srgbClr val="0A1F62"/>
              </a:solidFill>
            </a:endParaRPr>
          </a:p>
        </p:txBody>
      </p:sp>
      <p:sp>
        <p:nvSpPr>
          <p:cNvPr id="30723" name="Google Shape;157;p21"/>
          <p:cNvSpPr txBox="1">
            <a:spLocks noChangeArrowheads="1"/>
          </p:cNvSpPr>
          <p:nvPr/>
        </p:nvSpPr>
        <p:spPr bwMode="auto">
          <a:xfrm>
            <a:off x="1643063" y="1214438"/>
            <a:ext cx="7200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A1F62"/>
              </a:solidFill>
            </a:endParaRPr>
          </a:p>
        </p:txBody>
      </p:sp>
      <p:sp>
        <p:nvSpPr>
          <p:cNvPr id="30724" name="Google Shape;158;p21"/>
          <p:cNvSpPr txBox="1">
            <a:spLocks noChangeArrowheads="1"/>
          </p:cNvSpPr>
          <p:nvPr/>
        </p:nvSpPr>
        <p:spPr bwMode="auto">
          <a:xfrm>
            <a:off x="428625" y="1785938"/>
            <a:ext cx="8064500" cy="396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SzPts val="1800"/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Osoby, które uzyskały mniej niż 40 punktów na teście diagnozującym, </a:t>
            </a:r>
            <a:r>
              <a:rPr lang="pl-PL" sz="2000">
                <a:solidFill>
                  <a:srgbClr val="002060"/>
                </a:solidFill>
              </a:rPr>
              <a:t>czyli mają poziom poniżej A2, mogą kształcić swoje umiejętności na platformie Moodle lub wziąć udział w kursie komercyjnym doszkalającym do poziomu A2. </a:t>
            </a:r>
            <a:br>
              <a:rPr lang="pl-PL" sz="2000">
                <a:solidFill>
                  <a:srgbClr val="002060"/>
                </a:solidFill>
              </a:rPr>
            </a:br>
            <a:r>
              <a:rPr lang="pl-PL" sz="2000">
                <a:solidFill>
                  <a:srgbClr val="002060"/>
                </a:solidFill>
              </a:rPr>
              <a:t>Informacje: 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A1F62"/>
                </a:solidFill>
              </a:rPr>
              <a:t>tel. 61 829 29 80 </a:t>
            </a:r>
            <a:r>
              <a:rPr lang="pl-PL" sz="2000" b="1" u="sng">
                <a:solidFill>
                  <a:schemeClr val="hlink"/>
                </a:solidFill>
                <a:hlinkClick r:id="rId4"/>
              </a:rPr>
              <a:t>patrycja.nowak@amu.edu.pl</a:t>
            </a:r>
            <a:r>
              <a:rPr lang="pl-PL" sz="2000" b="1">
                <a:solidFill>
                  <a:srgbClr val="0A1F62"/>
                </a:solidFill>
              </a:rPr>
              <a:t>  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A1F62"/>
                </a:solidFill>
              </a:rPr>
              <a:t>lub </a:t>
            </a:r>
          </a:p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A1F62"/>
                </a:solidFill>
              </a:rPr>
              <a:t>tel. 61 829 29 46 </a:t>
            </a:r>
            <a:r>
              <a:rPr lang="pl-PL" sz="2000" b="1" u="sng">
                <a:solidFill>
                  <a:schemeClr val="hlink"/>
                </a:solidFill>
                <a:hlinkClick r:id="rId5"/>
              </a:rPr>
              <a:t>anna.wesolowska@amu.edu.pl </a:t>
            </a:r>
            <a:endParaRPr lang="pl-PL" sz="2000" b="1">
              <a:solidFill>
                <a:srgbClr val="0A1F62"/>
              </a:solidFill>
            </a:endParaRPr>
          </a:p>
          <a:p>
            <a:pPr algn="just">
              <a:buClr>
                <a:srgbClr val="000000"/>
              </a:buClr>
              <a:buSzPts val="2000"/>
              <a:buFont typeface="Arial" charset="0"/>
              <a:buNone/>
            </a:pPr>
            <a:endParaRPr lang="pl-PL" sz="2000">
              <a:solidFill>
                <a:srgbClr val="002060"/>
              </a:solidFill>
            </a:endParaRPr>
          </a:p>
          <a:p>
            <a:pPr algn="just">
              <a:buClr>
                <a:srgbClr val="000000"/>
              </a:buClr>
              <a:buFont typeface="Arial" charset="0"/>
              <a:buNone/>
            </a:pPr>
            <a:r>
              <a:rPr lang="pl-PL" sz="2000" b="1">
                <a:solidFill>
                  <a:srgbClr val="002060"/>
                </a:solidFill>
              </a:rPr>
              <a:t> </a:t>
            </a:r>
            <a:endParaRPr lang="pl-PL"/>
          </a:p>
          <a:p>
            <a:pPr algn="just">
              <a:buClr>
                <a:srgbClr val="000000"/>
              </a:buClr>
              <a:buFont typeface="Arial" charset="0"/>
              <a:buNone/>
            </a:pPr>
            <a:endParaRPr lang="pl-PL" sz="1800">
              <a:solidFill>
                <a:srgbClr val="002060"/>
              </a:solidFill>
            </a:endParaRPr>
          </a:p>
        </p:txBody>
      </p:sp>
      <p:sp>
        <p:nvSpPr>
          <p:cNvPr id="30725" name="Google Shape;159;p21"/>
          <p:cNvSpPr txBox="1">
            <a:spLocks noChangeArrowheads="1"/>
          </p:cNvSpPr>
          <p:nvPr/>
        </p:nvSpPr>
        <p:spPr bwMode="auto">
          <a:xfrm>
            <a:off x="1555750" y="915988"/>
            <a:ext cx="6429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>
            <a:spAutoFit/>
          </a:bodyPr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3600" b="1">
                <a:solidFill>
                  <a:srgbClr val="002060"/>
                </a:solidFill>
              </a:rPr>
              <a:t>Kursy na moodle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740</Words>
  <PresentationFormat>Pokaz na ekranie (4:3)</PresentationFormat>
  <Paragraphs>224</Paragraphs>
  <Slides>20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Szablon projektu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Noto Sans Symbols</vt:lpstr>
      <vt:lpstr>Motyw pakietu Office</vt:lpstr>
      <vt:lpstr>Slajd 1</vt:lpstr>
      <vt:lpstr>Slajd 2</vt:lpstr>
      <vt:lpstr>LEKTORAT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KURSY WOLOŻETONOWE</vt:lpstr>
      <vt:lpstr>Slajd 14</vt:lpstr>
      <vt:lpstr>Slajd 15</vt:lpstr>
      <vt:lpstr>Slajd 16</vt:lpstr>
      <vt:lpstr>KURSY KOMERCYJNE</vt:lpstr>
      <vt:lpstr>Slajd 18</vt:lpstr>
      <vt:lpstr>Slajd 19</vt:lpstr>
      <vt:lpstr>Slajd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cp:lastModifiedBy>SNJO</cp:lastModifiedBy>
  <cp:revision>18</cp:revision>
  <dcterms:modified xsi:type="dcterms:W3CDTF">2024-09-20T10:41:45Z</dcterms:modified>
</cp:coreProperties>
</file>